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5"/>
  </p:notesMasterIdLst>
  <p:handoutMasterIdLst>
    <p:handoutMasterId r:id="rId36"/>
  </p:handoutMasterIdLst>
  <p:sldIdLst>
    <p:sldId id="277" r:id="rId2"/>
    <p:sldId id="262" r:id="rId3"/>
    <p:sldId id="257" r:id="rId4"/>
    <p:sldId id="264" r:id="rId5"/>
    <p:sldId id="265" r:id="rId6"/>
    <p:sldId id="266" r:id="rId7"/>
    <p:sldId id="267" r:id="rId8"/>
    <p:sldId id="269" r:id="rId9"/>
    <p:sldId id="270" r:id="rId10"/>
    <p:sldId id="280" r:id="rId11"/>
    <p:sldId id="274" r:id="rId12"/>
    <p:sldId id="278" r:id="rId13"/>
    <p:sldId id="279" r:id="rId14"/>
    <p:sldId id="309" r:id="rId15"/>
    <p:sldId id="310" r:id="rId16"/>
    <p:sldId id="311" r:id="rId17"/>
    <p:sldId id="312" r:id="rId18"/>
    <p:sldId id="313" r:id="rId19"/>
    <p:sldId id="314" r:id="rId20"/>
    <p:sldId id="315" r:id="rId21"/>
    <p:sldId id="316" r:id="rId22"/>
    <p:sldId id="317" r:id="rId23"/>
    <p:sldId id="318" r:id="rId24"/>
    <p:sldId id="319" r:id="rId25"/>
    <p:sldId id="291" r:id="rId26"/>
    <p:sldId id="292" r:id="rId27"/>
    <p:sldId id="293" r:id="rId28"/>
    <p:sldId id="294" r:id="rId29"/>
    <p:sldId id="295" r:id="rId30"/>
    <p:sldId id="296" r:id="rId31"/>
    <p:sldId id="297" r:id="rId32"/>
    <p:sldId id="320" r:id="rId33"/>
    <p:sldId id="32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C485A-E92D-4C84-BF84-016E216B9F0B}" v="7" dt="2024-10-08T03:36:03.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17" autoAdjust="0"/>
  </p:normalViewPr>
  <p:slideViewPr>
    <p:cSldViewPr>
      <p:cViewPr varScale="1">
        <p:scale>
          <a:sx n="63" d="100"/>
          <a:sy n="63" d="100"/>
        </p:scale>
        <p:origin x="159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Rahim" userId="c6171ebcc503060c" providerId="LiveId" clId="{C05C485A-E92D-4C84-BF84-016E216B9F0B}"/>
    <pc:docChg chg="undo custSel addSld modSld sldOrd">
      <pc:chgData name="Muhammad Rahim" userId="c6171ebcc503060c" providerId="LiveId" clId="{C05C485A-E92D-4C84-BF84-016E216B9F0B}" dt="2024-10-14T04:50:59.975" v="39" actId="680"/>
      <pc:docMkLst>
        <pc:docMk/>
      </pc:docMkLst>
      <pc:sldChg chg="modSp modAnim">
        <pc:chgData name="Muhammad Rahim" userId="c6171ebcc503060c" providerId="LiveId" clId="{C05C485A-E92D-4C84-BF84-016E216B9F0B}" dt="2024-10-08T03:36:03.266" v="6"/>
        <pc:sldMkLst>
          <pc:docMk/>
          <pc:sldMk cId="591405913" sldId="316"/>
        </pc:sldMkLst>
        <pc:picChg chg="mod">
          <ac:chgData name="Muhammad Rahim" userId="c6171ebcc503060c" providerId="LiveId" clId="{C05C485A-E92D-4C84-BF84-016E216B9F0B}" dt="2024-10-08T03:35:57.400" v="4" actId="27636"/>
          <ac:picMkLst>
            <pc:docMk/>
            <pc:sldMk cId="591405913" sldId="316"/>
            <ac:picMk id="16389" creationId="{00000000-0000-0000-0000-000000000000}"/>
          </ac:picMkLst>
        </pc:picChg>
      </pc:sldChg>
      <pc:sldChg chg="new">
        <pc:chgData name="Muhammad Rahim" userId="c6171ebcc503060c" providerId="LiveId" clId="{C05C485A-E92D-4C84-BF84-016E216B9F0B}" dt="2024-10-08T03:45:34.717" v="7" actId="680"/>
        <pc:sldMkLst>
          <pc:docMk/>
          <pc:sldMk cId="1730299612" sldId="319"/>
        </pc:sldMkLst>
      </pc:sldChg>
      <pc:sldChg chg="addSp modSp new mod ord">
        <pc:chgData name="Muhammad Rahim" userId="c6171ebcc503060c" providerId="LiveId" clId="{C05C485A-E92D-4C84-BF84-016E216B9F0B}" dt="2024-10-08T06:54:58.416" v="38" actId="20577"/>
        <pc:sldMkLst>
          <pc:docMk/>
          <pc:sldMk cId="1087026632" sldId="320"/>
        </pc:sldMkLst>
        <pc:spChg chg="add mod">
          <ac:chgData name="Muhammad Rahim" userId="c6171ebcc503060c" providerId="LiveId" clId="{C05C485A-E92D-4C84-BF84-016E216B9F0B}" dt="2024-10-08T06:54:58.416" v="38" actId="20577"/>
          <ac:spMkLst>
            <pc:docMk/>
            <pc:sldMk cId="1087026632" sldId="320"/>
            <ac:spMk id="3" creationId="{F22461BA-DF51-D07F-1358-A2E91F6ED16C}"/>
          </ac:spMkLst>
        </pc:spChg>
      </pc:sldChg>
      <pc:sldChg chg="new">
        <pc:chgData name="Muhammad Rahim" userId="c6171ebcc503060c" providerId="LiveId" clId="{C05C485A-E92D-4C84-BF84-016E216B9F0B}" dt="2024-10-14T04:50:59.975" v="39" actId="680"/>
        <pc:sldMkLst>
          <pc:docMk/>
          <pc:sldMk cId="3200067770" sldId="32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2068AA-0AA2-450F-9F40-F70D2DD4632B}" type="datetimeFigureOut">
              <a:rPr lang="en-US" smtClean="0"/>
              <a:pPr/>
              <a:t>10/14/2024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EB6933-1D77-459C-89A0-300B61F8B82C}" type="slidenum">
              <a:rPr lang="en-US" smtClean="0"/>
              <a:pPr/>
              <a:t>‹#›</a:t>
            </a:fld>
            <a:endParaRPr lang="en-US"/>
          </a:p>
        </p:txBody>
      </p:sp>
    </p:spTree>
    <p:extLst>
      <p:ext uri="{BB962C8B-B14F-4D97-AF65-F5344CB8AC3E}">
        <p14:creationId xmlns:p14="http://schemas.microsoft.com/office/powerpoint/2010/main" val="1866965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437C13-A3AD-4273-93B3-7116E8F0F7D9}" type="datetimeFigureOut">
              <a:rPr lang="en-US" smtClean="0"/>
              <a:pPr/>
              <a:t>10/11/2024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AD7EE-E101-46BB-9E71-CC3F1C19E28E}" type="slidenum">
              <a:rPr lang="en-US" smtClean="0"/>
              <a:pPr/>
              <a:t>‹#›</a:t>
            </a:fld>
            <a:endParaRPr lang="en-US"/>
          </a:p>
        </p:txBody>
      </p:sp>
    </p:spTree>
    <p:extLst>
      <p:ext uri="{BB962C8B-B14F-4D97-AF65-F5344CB8AC3E}">
        <p14:creationId xmlns:p14="http://schemas.microsoft.com/office/powerpoint/2010/main" val="148488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98BA51-7F82-408E-97B6-BDDB637FB01D}" type="slidenum">
              <a:rPr lang="en-US"/>
              <a:pPr/>
              <a:t>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939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F6E436-3E92-425A-A80A-9A26D4E9CCE1}" type="slidenum">
              <a:rPr lang="en-US"/>
              <a:pPr/>
              <a:t>12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893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y = ym sinKx  (t=0) , ym sin kx = ym sink(x1+ʎ) ; x=x1 x = x1+ʎ</a:t>
            </a:r>
          </a:p>
          <a:p>
            <a:pPr eaLnBrk="1" hangingPunct="1"/>
            <a:r>
              <a:rPr lang="en-US" altLang="en-US">
                <a:latin typeface="Arial" panose="020B0604020202020204" pitchFamily="34" charset="0"/>
              </a:rPr>
              <a:t>ym sinkx = ym sin(kx +ʎk) b/s for each wavelength angle change 2pi , ʎk=2pi</a:t>
            </a: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AE88B2-EDC3-478E-A00A-65199169EA18}" type="slidenum">
              <a:rPr lang="en-US" altLang="en-US" smtClean="0"/>
              <a:pPr/>
              <a:t>18</a:t>
            </a:fld>
            <a:endParaRPr lang="en-US" altLang="en-US"/>
          </a:p>
        </p:txBody>
      </p:sp>
    </p:spTree>
    <p:extLst>
      <p:ext uri="{BB962C8B-B14F-4D97-AF65-F5344CB8AC3E}">
        <p14:creationId xmlns:p14="http://schemas.microsoft.com/office/powerpoint/2010/main" val="2438701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66F9031-A32A-44C0-A56D-34B2C7B85DEE}"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ACDB9F-8775-4F44-851B-D594DB2D5053}"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7924800" cy="762000"/>
          </a:xfrm>
        </p:spPr>
        <p:txBody>
          <a:bodyPr/>
          <a:lstStyle/>
          <a:p>
            <a:r>
              <a:rPr lang="en-US"/>
              <a:t>Click to edit Master title style</a:t>
            </a:r>
          </a:p>
        </p:txBody>
      </p:sp>
      <p:sp>
        <p:nvSpPr>
          <p:cNvPr id="3" name="Text Placeholder 2"/>
          <p:cNvSpPr>
            <a:spLocks noGrp="1"/>
          </p:cNvSpPr>
          <p:nvPr>
            <p:ph type="body" sz="half" idx="1"/>
          </p:nvPr>
        </p:nvSpPr>
        <p:spPr>
          <a:xfrm>
            <a:off x="328613" y="1941513"/>
            <a:ext cx="402748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508500" y="1941513"/>
            <a:ext cx="4029075" cy="4114800"/>
          </a:xfrm>
        </p:spPr>
        <p:txBody>
          <a:bodyPr/>
          <a:lstStyle/>
          <a:p>
            <a:endParaRPr lang="en-US"/>
          </a:p>
        </p:txBody>
      </p:sp>
      <p:sp>
        <p:nvSpPr>
          <p:cNvPr id="5" name="Date Placeholder 4"/>
          <p:cNvSpPr>
            <a:spLocks noGrp="1"/>
          </p:cNvSpPr>
          <p:nvPr>
            <p:ph type="dt" sz="half" idx="10"/>
          </p:nvPr>
        </p:nvSpPr>
        <p:spPr>
          <a:xfrm>
            <a:off x="3433763" y="634365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6108700" y="634365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6050" y="6361113"/>
            <a:ext cx="1905000" cy="457200"/>
          </a:xfrm>
        </p:spPr>
        <p:txBody>
          <a:bodyPr/>
          <a:lstStyle>
            <a:lvl1pPr>
              <a:defRPr/>
            </a:lvl1pPr>
          </a:lstStyle>
          <a:p>
            <a:fld id="{C3713F78-0A41-4DD1-875C-A90DB4BE7352}" type="slidenum">
              <a:rPr lang="en-US"/>
              <a:pPr/>
              <a:t>‹#›</a:t>
            </a:fld>
            <a:endParaRPr lang="en-US"/>
          </a:p>
        </p:txBody>
      </p:sp>
    </p:spTree>
  </p:cSld>
  <p:clrMapOvr>
    <a:masterClrMapping/>
  </p:clrMapOvr>
  <p:transition advClick="0" advTm="1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9031-A32A-44C0-A56D-34B2C7B85DEE}"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F9031-A32A-44C0-A56D-34B2C7B85DEE}"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3D386D33-05BD-4F93-B9A9-44B367C68326}"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9031-A32A-44C0-A56D-34B2C7B85DEE}"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3D386D33-05BD-4F93-B9A9-44B367C68326}" type="datetimeFigureOut">
              <a:rPr lang="en-US" smtClean="0"/>
              <a:pPr/>
              <a:t>10/11/2024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366F9031-A32A-44C0-A56D-34B2C7B85DEE}"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2.gif"/><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90600" y="0"/>
            <a:ext cx="7696200" cy="609600"/>
          </a:xfrm>
        </p:spPr>
        <p:txBody>
          <a:bodyPr>
            <a:normAutofit fontScale="90000"/>
          </a:bodyPr>
          <a:lstStyle/>
          <a:p>
            <a:pPr eaLnBrk="1" hangingPunct="1"/>
            <a:r>
              <a:rPr lang="en-US" dirty="0"/>
              <a:t>Mechanical Waves</a:t>
            </a:r>
          </a:p>
        </p:txBody>
      </p:sp>
      <p:sp>
        <p:nvSpPr>
          <p:cNvPr id="8195" name="Rectangle 3"/>
          <p:cNvSpPr>
            <a:spLocks noGrp="1" noChangeArrowheads="1"/>
          </p:cNvSpPr>
          <p:nvPr>
            <p:ph idx="1"/>
          </p:nvPr>
        </p:nvSpPr>
        <p:spPr>
          <a:xfrm>
            <a:off x="914400" y="609600"/>
            <a:ext cx="8229600" cy="6248400"/>
          </a:xfrm>
        </p:spPr>
        <p:txBody>
          <a:bodyPr>
            <a:normAutofit/>
          </a:bodyPr>
          <a:lstStyle/>
          <a:p>
            <a:pPr>
              <a:buNone/>
            </a:pPr>
            <a:r>
              <a:rPr lang="en-US" sz="2800" dirty="0"/>
              <a:t>The mechanical waves discussed require </a:t>
            </a:r>
          </a:p>
          <a:p>
            <a:r>
              <a:rPr lang="en-US" sz="2800" dirty="0"/>
              <a:t> some source of disturbance, </a:t>
            </a:r>
          </a:p>
          <a:p>
            <a:r>
              <a:rPr lang="en-US" sz="2800" dirty="0"/>
              <a:t>a medium that can be disturbed, and </a:t>
            </a:r>
          </a:p>
          <a:p>
            <a:r>
              <a:rPr lang="en-US" sz="2800" dirty="0"/>
              <a:t>some physical connection through which adjacent portions of the medium can influence each other. </a:t>
            </a:r>
          </a:p>
          <a:p>
            <a:pPr>
              <a:lnSpc>
                <a:spcPct val="90000"/>
              </a:lnSpc>
              <a:buNone/>
            </a:pPr>
            <a:r>
              <a:rPr lang="en-US" sz="3600" b="1" i="1" dirty="0">
                <a:solidFill>
                  <a:srgbClr val="FF0000"/>
                </a:solidFill>
              </a:rPr>
              <a:t>Mechanical waves</a:t>
            </a:r>
            <a:r>
              <a:rPr lang="en-US" sz="3600" dirty="0">
                <a:solidFill>
                  <a:srgbClr val="FF0000"/>
                </a:solidFill>
              </a:rPr>
              <a:t> </a:t>
            </a:r>
            <a:r>
              <a:rPr lang="en-US" sz="3600" dirty="0"/>
              <a:t>are disturbances in matter that carry energy from one place to another </a:t>
            </a:r>
            <a:r>
              <a:rPr lang="en-US" sz="3200" dirty="0"/>
              <a:t>through medium. </a:t>
            </a:r>
          </a:p>
          <a:p>
            <a:pPr lvl="2">
              <a:lnSpc>
                <a:spcPct val="90000"/>
              </a:lnSpc>
            </a:pPr>
            <a:r>
              <a:rPr lang="en-US" sz="2800" dirty="0"/>
              <a:t>Medium can be a solid, liquid, or gas</a:t>
            </a:r>
          </a:p>
          <a:p>
            <a:pPr lvl="2">
              <a:lnSpc>
                <a:spcPct val="90000"/>
              </a:lnSpc>
            </a:pPr>
            <a:r>
              <a:rPr lang="en-US" sz="2800" dirty="0"/>
              <a:t>Some waves can travel through space…with no medium!  </a:t>
            </a:r>
            <a:r>
              <a:rPr lang="en-US" sz="2800" dirty="0" err="1"/>
              <a:t>e.g</a:t>
            </a:r>
            <a:r>
              <a:rPr lang="en-US" sz="2800" dirty="0"/>
              <a:t>  Electromagnetic waves </a:t>
            </a:r>
          </a:p>
          <a:p>
            <a:pPr eaLnBrk="1" hangingPunct="1">
              <a:lnSpc>
                <a:spcPct val="90000"/>
              </a:lnSpc>
            </a:pP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914400" y="304800"/>
            <a:ext cx="8153400" cy="990600"/>
          </a:xfrm>
        </p:spPr>
        <p:txBody>
          <a:bodyPr>
            <a:normAutofit fontScale="90000"/>
          </a:bodyPr>
          <a:lstStyle/>
          <a:p>
            <a:r>
              <a:rPr lang="en-US" dirty="0"/>
              <a:t> </a:t>
            </a:r>
            <a:r>
              <a:rPr lang="en-US" b="1" dirty="0"/>
              <a:t>Light is a Transverse Waves although it is not mechanical wave</a:t>
            </a:r>
          </a:p>
        </p:txBody>
      </p:sp>
      <p:sp>
        <p:nvSpPr>
          <p:cNvPr id="117763" name="Rectangle 3"/>
          <p:cNvSpPr>
            <a:spLocks noGrp="1" noChangeArrowheads="1"/>
          </p:cNvSpPr>
          <p:nvPr>
            <p:ph type="body" sz="half" idx="1"/>
          </p:nvPr>
        </p:nvSpPr>
        <p:spPr>
          <a:xfrm>
            <a:off x="838200" y="3200400"/>
            <a:ext cx="8305800" cy="3657600"/>
          </a:xfrm>
        </p:spPr>
        <p:txBody>
          <a:bodyPr>
            <a:normAutofit fontScale="92500" lnSpcReduction="20000"/>
          </a:bodyPr>
          <a:lstStyle/>
          <a:p>
            <a:r>
              <a:rPr lang="en-US" sz="4000" dirty="0"/>
              <a:t>Energy is perpendicular to direction of motion</a:t>
            </a:r>
          </a:p>
          <a:p>
            <a:r>
              <a:rPr lang="en-US" sz="4000" dirty="0"/>
              <a:t>Moving photon creates electric &amp; magnetic field</a:t>
            </a:r>
          </a:p>
          <a:p>
            <a:r>
              <a:rPr lang="en-US" sz="4000" dirty="0"/>
              <a:t>Light has BOTH Electric &amp; Magnetic fields at right angles and perpendicular to the direction of propagation of wave.</a:t>
            </a:r>
          </a:p>
        </p:txBody>
      </p:sp>
      <p:pic>
        <p:nvPicPr>
          <p:cNvPr id="117768" name="Picture 8" descr="A:\em-rad.gif"/>
          <p:cNvPicPr>
            <a:picLocks noChangeAspect="1" noChangeArrowheads="1"/>
          </p:cNvPicPr>
          <p:nvPr/>
        </p:nvPicPr>
        <p:blipFill>
          <a:blip r:embed="rId2"/>
          <a:srcRect/>
          <a:stretch>
            <a:fillRect/>
          </a:stretch>
        </p:blipFill>
        <p:spPr bwMode="auto">
          <a:xfrm>
            <a:off x="2819400" y="1143000"/>
            <a:ext cx="3276600" cy="2055812"/>
          </a:xfrm>
          <a:prstGeom prst="rect">
            <a:avLst/>
          </a:prstGeom>
          <a:noFill/>
          <a:ln w="38100">
            <a:solidFill>
              <a:srgbClr val="FF0066"/>
            </a:solidFill>
            <a:miter lim="800000"/>
            <a:headEnd/>
            <a:tailEnd/>
          </a:ln>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17762"/>
                                        </p:tgtEl>
                                        <p:attrNameLst>
                                          <p:attrName>style.visibility</p:attrName>
                                        </p:attrNameLst>
                                      </p:cBhvr>
                                      <p:to>
                                        <p:strVal val="visible"/>
                                      </p:to>
                                    </p:set>
                                    <p:animEffect transition="in" filter="dissolve">
                                      <p:cBhvr>
                                        <p:cTn id="7" dur="500"/>
                                        <p:tgtEl>
                                          <p:spTgt spid="117762"/>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117768"/>
                                        </p:tgtEl>
                                        <p:attrNameLst>
                                          <p:attrName>style.visibility</p:attrName>
                                        </p:attrNameLst>
                                      </p:cBhvr>
                                      <p:to>
                                        <p:strVal val="visible"/>
                                      </p:to>
                                    </p:set>
                                    <p:animEffect transition="in" filter="dissolve">
                                      <p:cBhvr>
                                        <p:cTn id="11" dur="500"/>
                                        <p:tgtEl>
                                          <p:spTgt spid="117768"/>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117763">
                                            <p:txEl>
                                              <p:pRg st="0" end="0"/>
                                            </p:txEl>
                                          </p:spTgt>
                                        </p:tgtEl>
                                        <p:attrNameLst>
                                          <p:attrName>style.visibility</p:attrName>
                                        </p:attrNameLst>
                                      </p:cBhvr>
                                      <p:to>
                                        <p:strVal val="visible"/>
                                      </p:to>
                                    </p:set>
                                    <p:animEffect transition="in" filter="dissolve">
                                      <p:cBhvr>
                                        <p:cTn id="15" dur="500"/>
                                        <p:tgtEl>
                                          <p:spTgt spid="117763">
                                            <p:txEl>
                                              <p:pRg st="0" end="0"/>
                                            </p:tx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dissolve">
                                      <p:cBhvr>
                                        <p:cTn id="19" dur="500"/>
                                        <p:tgtEl>
                                          <p:spTgt spid="117763">
                                            <p:txEl>
                                              <p:pRg st="1" end="1"/>
                                            </p:txEl>
                                          </p:spTgt>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117763">
                                            <p:txEl>
                                              <p:pRg st="2" end="2"/>
                                            </p:txEl>
                                          </p:spTgt>
                                        </p:tgtEl>
                                        <p:attrNameLst>
                                          <p:attrName>style.visibility</p:attrName>
                                        </p:attrNameLst>
                                      </p:cBhvr>
                                      <p:to>
                                        <p:strVal val="visible"/>
                                      </p:to>
                                    </p:set>
                                    <p:animEffect transition="in" filter="dissolve">
                                      <p:cBhvr>
                                        <p:cTn id="23" dur="500"/>
                                        <p:tgtEl>
                                          <p:spTgt spid="1177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build="p" bldLvl="5" autoUpdateAnimBg="0" advAuto="200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57400" y="228600"/>
            <a:ext cx="4419600" cy="639762"/>
          </a:xfrm>
        </p:spPr>
        <p:txBody>
          <a:bodyPr>
            <a:normAutofit fontScale="90000"/>
          </a:bodyPr>
          <a:lstStyle/>
          <a:p>
            <a:pPr eaLnBrk="1" hangingPunct="1"/>
            <a:r>
              <a:rPr lang="en-US" dirty="0"/>
              <a:t>Sound Waves</a:t>
            </a:r>
          </a:p>
        </p:txBody>
      </p:sp>
      <p:sp>
        <p:nvSpPr>
          <p:cNvPr id="39939" name="Rectangle 3"/>
          <p:cNvSpPr>
            <a:spLocks noGrp="1" noChangeArrowheads="1"/>
          </p:cNvSpPr>
          <p:nvPr>
            <p:ph idx="1"/>
          </p:nvPr>
        </p:nvSpPr>
        <p:spPr>
          <a:xfrm>
            <a:off x="914400" y="914400"/>
            <a:ext cx="8229600" cy="4525963"/>
          </a:xfrm>
        </p:spPr>
        <p:txBody>
          <a:bodyPr/>
          <a:lstStyle/>
          <a:p>
            <a:pPr eaLnBrk="1" hangingPunct="1">
              <a:buNone/>
            </a:pPr>
            <a:r>
              <a:rPr lang="en-US" dirty="0"/>
              <a:t>Sound waves are Longitudinal wave.</a:t>
            </a:r>
          </a:p>
        </p:txBody>
      </p:sp>
      <p:pic>
        <p:nvPicPr>
          <p:cNvPr id="39940" name="Picture 5" descr="Diagram of a longitudinal wave vs. a transverse wave."/>
          <p:cNvPicPr>
            <a:picLocks noChangeAspect="1" noChangeArrowheads="1"/>
          </p:cNvPicPr>
          <p:nvPr/>
        </p:nvPicPr>
        <p:blipFill>
          <a:blip r:embed="rId2"/>
          <a:srcRect/>
          <a:stretch>
            <a:fillRect/>
          </a:stretch>
        </p:blipFill>
        <p:spPr bwMode="auto">
          <a:xfrm>
            <a:off x="5638800" y="1752600"/>
            <a:ext cx="3505200" cy="2560638"/>
          </a:xfrm>
          <a:prstGeom prst="rect">
            <a:avLst/>
          </a:prstGeom>
          <a:noFill/>
          <a:ln w="9525">
            <a:noFill/>
            <a:miter lim="800000"/>
            <a:headEnd/>
            <a:tailEnd/>
          </a:ln>
        </p:spPr>
      </p:pic>
      <p:pic>
        <p:nvPicPr>
          <p:cNvPr id="39941" name="Picture 7" descr="Image222"/>
          <p:cNvPicPr>
            <a:picLocks noChangeAspect="1" noChangeArrowheads="1"/>
          </p:cNvPicPr>
          <p:nvPr/>
        </p:nvPicPr>
        <p:blipFill>
          <a:blip r:embed="rId3"/>
          <a:srcRect/>
          <a:stretch>
            <a:fillRect/>
          </a:stretch>
        </p:blipFill>
        <p:spPr bwMode="auto">
          <a:xfrm>
            <a:off x="1066800" y="1600200"/>
            <a:ext cx="4724400" cy="3114675"/>
          </a:xfrm>
          <a:prstGeom prst="rect">
            <a:avLst/>
          </a:prstGeom>
          <a:noFill/>
          <a:ln w="9525">
            <a:noFill/>
            <a:miter lim="800000"/>
            <a:headEnd/>
            <a:tailEnd/>
          </a:ln>
        </p:spPr>
      </p:pic>
      <p:pic>
        <p:nvPicPr>
          <p:cNvPr id="6" name="Picture 6" descr="long wave 2"/>
          <p:cNvPicPr>
            <a:picLocks noChangeAspect="1" noChangeArrowheads="1" noCrop="1"/>
          </p:cNvPicPr>
          <p:nvPr/>
        </p:nvPicPr>
        <p:blipFill>
          <a:blip r:embed="rId4"/>
          <a:srcRect/>
          <a:stretch>
            <a:fillRect/>
          </a:stretch>
        </p:blipFill>
        <p:spPr bwMode="auto">
          <a:xfrm>
            <a:off x="1676400" y="4876800"/>
            <a:ext cx="5867400" cy="170338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Text Box 5"/>
          <p:cNvSpPr txBox="1">
            <a:spLocks noChangeArrowheads="1"/>
          </p:cNvSpPr>
          <p:nvPr/>
        </p:nvSpPr>
        <p:spPr bwMode="auto">
          <a:xfrm>
            <a:off x="0" y="0"/>
            <a:ext cx="9144000" cy="3170099"/>
          </a:xfrm>
          <a:prstGeom prst="rect">
            <a:avLst/>
          </a:prstGeom>
          <a:noFill/>
          <a:ln w="9525">
            <a:noFill/>
            <a:miter lim="800000"/>
            <a:headEnd/>
            <a:tailEnd/>
          </a:ln>
          <a:effectLst/>
        </p:spPr>
        <p:txBody>
          <a:bodyPr>
            <a:spAutoFit/>
          </a:bodyPr>
          <a:lstStyle/>
          <a:p>
            <a:pPr>
              <a:spcBef>
                <a:spcPct val="50000"/>
              </a:spcBef>
            </a:pPr>
            <a:r>
              <a:rPr lang="en-US" sz="3200" b="1" i="1" dirty="0">
                <a:effectLst/>
              </a:rPr>
              <a:t>Sound travels through different media.</a:t>
            </a:r>
          </a:p>
          <a:p>
            <a:pPr>
              <a:spcBef>
                <a:spcPct val="50000"/>
              </a:spcBef>
            </a:pPr>
            <a:r>
              <a:rPr lang="en-US" sz="2800" i="1" dirty="0">
                <a:effectLst/>
              </a:rPr>
              <a:t>We hear sound which usually travels through air. Sound travels through other media as well, such as water and various solids. </a:t>
            </a:r>
          </a:p>
          <a:p>
            <a:pPr>
              <a:spcBef>
                <a:spcPct val="50000"/>
              </a:spcBef>
            </a:pPr>
            <a:r>
              <a:rPr lang="en-US" sz="2800" i="1" dirty="0">
                <a:effectLst/>
              </a:rPr>
              <a:t>Sound travels different speeds in different media. Sound typically travels faster in a solid that a liquid and faster in a liquid than a gas.</a:t>
            </a:r>
          </a:p>
        </p:txBody>
      </p:sp>
      <p:pic>
        <p:nvPicPr>
          <p:cNvPr id="48134" name="Picture 6"/>
          <p:cNvPicPr>
            <a:picLocks noChangeAspect="1" noChangeArrowheads="1"/>
          </p:cNvPicPr>
          <p:nvPr/>
        </p:nvPicPr>
        <p:blipFill>
          <a:blip r:embed="rId3"/>
          <a:srcRect/>
          <a:stretch>
            <a:fillRect/>
          </a:stretch>
        </p:blipFill>
        <p:spPr bwMode="auto">
          <a:xfrm>
            <a:off x="5486400" y="3048000"/>
            <a:ext cx="3240088" cy="3810000"/>
          </a:xfrm>
          <a:prstGeom prst="rect">
            <a:avLst/>
          </a:prstGeom>
          <a:noFill/>
        </p:spPr>
      </p:pic>
      <p:sp>
        <p:nvSpPr>
          <p:cNvPr id="48135" name="Text Box 7"/>
          <p:cNvSpPr txBox="1">
            <a:spLocks noChangeArrowheads="1"/>
          </p:cNvSpPr>
          <p:nvPr/>
        </p:nvSpPr>
        <p:spPr bwMode="auto">
          <a:xfrm>
            <a:off x="0" y="3657600"/>
            <a:ext cx="5410200" cy="2868613"/>
          </a:xfrm>
          <a:prstGeom prst="rect">
            <a:avLst/>
          </a:prstGeom>
          <a:noFill/>
          <a:ln w="9525">
            <a:noFill/>
            <a:miter lim="800000"/>
            <a:headEnd/>
            <a:tailEnd/>
          </a:ln>
          <a:effectLst/>
        </p:spPr>
        <p:txBody>
          <a:bodyPr>
            <a:spAutoFit/>
          </a:bodyPr>
          <a:lstStyle/>
          <a:p>
            <a:pPr>
              <a:spcBef>
                <a:spcPct val="50000"/>
              </a:spcBef>
            </a:pPr>
            <a:r>
              <a:rPr lang="en-US" sz="2800" i="1" dirty="0">
                <a:effectLst/>
              </a:rPr>
              <a:t>The denser the medium, the faster sound will travel.</a:t>
            </a:r>
          </a:p>
          <a:p>
            <a:pPr>
              <a:spcBef>
                <a:spcPct val="50000"/>
              </a:spcBef>
            </a:pPr>
            <a:r>
              <a:rPr lang="en-US" sz="2800" i="1" dirty="0">
                <a:effectLst/>
              </a:rPr>
              <a:t>The higher the temperature, the faster the particles of the medium will move and the faster the particles will carry the sound</a:t>
            </a:r>
            <a:r>
              <a:rPr lang="en-US" sz="2800" dirty="0">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3">
                                            <p:txEl>
                                              <p:pRg st="0" end="0"/>
                                            </p:txEl>
                                          </p:spTgt>
                                        </p:tgtEl>
                                        <p:attrNameLst>
                                          <p:attrName>style.visibility</p:attrName>
                                        </p:attrNameLst>
                                      </p:cBhvr>
                                      <p:to>
                                        <p:strVal val="visible"/>
                                      </p:to>
                                    </p:set>
                                    <p:anim calcmode="lin" valueType="num">
                                      <p:cBhvr additive="base">
                                        <p:cTn id="7" dur="500" fill="hold"/>
                                        <p:tgtEl>
                                          <p:spTgt spid="481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3">
                                            <p:txEl>
                                              <p:pRg st="1" end="1"/>
                                            </p:txEl>
                                          </p:spTgt>
                                        </p:tgtEl>
                                        <p:attrNameLst>
                                          <p:attrName>style.visibility</p:attrName>
                                        </p:attrNameLst>
                                      </p:cBhvr>
                                      <p:to>
                                        <p:strVal val="visible"/>
                                      </p:to>
                                    </p:set>
                                    <p:anim calcmode="lin" valueType="num">
                                      <p:cBhvr additive="base">
                                        <p:cTn id="13" dur="500" fill="hold"/>
                                        <p:tgtEl>
                                          <p:spTgt spid="481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3">
                                            <p:txEl>
                                              <p:pRg st="2" end="2"/>
                                            </p:txEl>
                                          </p:spTgt>
                                        </p:tgtEl>
                                        <p:attrNameLst>
                                          <p:attrName>style.visibility</p:attrName>
                                        </p:attrNameLst>
                                      </p:cBhvr>
                                      <p:to>
                                        <p:strVal val="visible"/>
                                      </p:to>
                                    </p:set>
                                    <p:anim calcmode="lin" valueType="num">
                                      <p:cBhvr additive="base">
                                        <p:cTn id="19" dur="500" fill="hold"/>
                                        <p:tgtEl>
                                          <p:spTgt spid="481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8134"/>
                                        </p:tgtEl>
                                        <p:attrNameLst>
                                          <p:attrName>style.visibility</p:attrName>
                                        </p:attrNameLst>
                                      </p:cBhvr>
                                      <p:to>
                                        <p:strVal val="visible"/>
                                      </p:to>
                                    </p:set>
                                    <p:anim calcmode="lin" valueType="num">
                                      <p:cBhvr>
                                        <p:cTn id="25" dur="500" fill="hold"/>
                                        <p:tgtEl>
                                          <p:spTgt spid="48134"/>
                                        </p:tgtEl>
                                        <p:attrNameLst>
                                          <p:attrName>ppt_w</p:attrName>
                                        </p:attrNameLst>
                                      </p:cBhvr>
                                      <p:tavLst>
                                        <p:tav tm="0">
                                          <p:val>
                                            <p:fltVal val="0"/>
                                          </p:val>
                                        </p:tav>
                                        <p:tav tm="100000">
                                          <p:val>
                                            <p:strVal val="#ppt_w"/>
                                          </p:val>
                                        </p:tav>
                                      </p:tavLst>
                                    </p:anim>
                                    <p:anim calcmode="lin" valueType="num">
                                      <p:cBhvr>
                                        <p:cTn id="26" dur="500" fill="hold"/>
                                        <p:tgtEl>
                                          <p:spTgt spid="4813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8135">
                                            <p:txEl>
                                              <p:pRg st="0" end="0"/>
                                            </p:txEl>
                                          </p:spTgt>
                                        </p:tgtEl>
                                        <p:attrNameLst>
                                          <p:attrName>style.visibility</p:attrName>
                                        </p:attrNameLst>
                                      </p:cBhvr>
                                      <p:to>
                                        <p:strVal val="visible"/>
                                      </p:to>
                                    </p:set>
                                    <p:anim calcmode="lin" valueType="num">
                                      <p:cBhvr>
                                        <p:cTn id="31" dur="500" fill="hold"/>
                                        <p:tgtEl>
                                          <p:spTgt spid="48135">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813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48135">
                                            <p:txEl>
                                              <p:pRg st="1" end="1"/>
                                            </p:txEl>
                                          </p:spTgt>
                                        </p:tgtEl>
                                        <p:attrNameLst>
                                          <p:attrName>style.visibility</p:attrName>
                                        </p:attrNameLst>
                                      </p:cBhvr>
                                      <p:to>
                                        <p:strVal val="visible"/>
                                      </p:to>
                                    </p:set>
                                    <p:anim calcmode="lin" valueType="num">
                                      <p:cBhvr>
                                        <p:cTn id="37" dur="500" fill="hold"/>
                                        <p:tgtEl>
                                          <p:spTgt spid="4813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48135">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p:bldP spid="481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1066800" y="0"/>
            <a:ext cx="8077200" cy="6518708"/>
          </a:xfrm>
          <a:prstGeom prst="rect">
            <a:avLst/>
          </a:prstGeom>
          <a:noFill/>
          <a:ln w="9525">
            <a:noFill/>
            <a:miter lim="800000"/>
            <a:headEnd/>
            <a:tailEnd/>
          </a:ln>
          <a:effectLst/>
        </p:spPr>
        <p:txBody>
          <a:bodyPr wrap="square">
            <a:spAutoFit/>
          </a:bodyPr>
          <a:lstStyle/>
          <a:p>
            <a:pPr algn="ctr">
              <a:lnSpc>
                <a:spcPct val="95000"/>
              </a:lnSpc>
              <a:spcBef>
                <a:spcPct val="50000"/>
              </a:spcBef>
            </a:pPr>
            <a:r>
              <a:rPr lang="en-US" sz="4000" b="1" i="1" dirty="0"/>
              <a:t>Infrasonic and Ultrasonic </a:t>
            </a:r>
          </a:p>
          <a:p>
            <a:pPr algn="ctr">
              <a:lnSpc>
                <a:spcPct val="95000"/>
              </a:lnSpc>
              <a:spcBef>
                <a:spcPct val="50000"/>
              </a:spcBef>
            </a:pPr>
            <a:endParaRPr lang="en-US" sz="4000" b="1" i="1" dirty="0"/>
          </a:p>
          <a:p>
            <a:pPr>
              <a:lnSpc>
                <a:spcPct val="95000"/>
              </a:lnSpc>
              <a:spcBef>
                <a:spcPct val="50000"/>
              </a:spcBef>
            </a:pPr>
            <a:r>
              <a:rPr lang="en-US" sz="3200" dirty="0">
                <a:effectLst/>
              </a:rPr>
              <a:t>         A healthy human ear can hear frequencies in the range of </a:t>
            </a:r>
            <a:r>
              <a:rPr lang="en-US" sz="3200" b="1" u="sng" dirty="0">
                <a:effectLst/>
              </a:rPr>
              <a:t>20 Hz to 20,000 Hz</a:t>
            </a:r>
            <a:r>
              <a:rPr lang="en-US" sz="3200" dirty="0">
                <a:effectLst/>
              </a:rPr>
              <a:t>. Humans cannot hear below 20 Hz. Sounds below this frequency are termed </a:t>
            </a:r>
            <a:r>
              <a:rPr lang="en-US" sz="3200" b="1" i="1" dirty="0">
                <a:effectLst/>
              </a:rPr>
              <a:t>infrasonic</a:t>
            </a:r>
            <a:r>
              <a:rPr lang="en-US" sz="3200" dirty="0">
                <a:effectLst/>
              </a:rPr>
              <a:t>.</a:t>
            </a:r>
          </a:p>
          <a:p>
            <a:pPr>
              <a:lnSpc>
                <a:spcPct val="95000"/>
              </a:lnSpc>
              <a:spcBef>
                <a:spcPct val="50000"/>
              </a:spcBef>
            </a:pPr>
            <a:endParaRPr lang="en-US" sz="3200" dirty="0">
              <a:effectLst/>
            </a:endParaRPr>
          </a:p>
          <a:p>
            <a:pPr>
              <a:lnSpc>
                <a:spcPct val="95000"/>
              </a:lnSpc>
              <a:spcBef>
                <a:spcPct val="50000"/>
              </a:spcBef>
            </a:pPr>
            <a:r>
              <a:rPr lang="en-US" sz="3200" dirty="0">
                <a:effectLst/>
              </a:rPr>
              <a:t>Sounds above 20,000 Hz are termed </a:t>
            </a:r>
            <a:r>
              <a:rPr lang="en-US" sz="3200" b="1" i="1" dirty="0">
                <a:effectLst/>
              </a:rPr>
              <a:t>ultrasonic</a:t>
            </a:r>
            <a:r>
              <a:rPr lang="en-US" sz="3200" dirty="0">
                <a:effectLst/>
              </a:rPr>
              <a:t>. Some animals, such as dogs, can hear frequencies in this range in which humans cannot hear.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p:cTn id="7" dur="500" fill="hold"/>
                                        <p:tgtEl>
                                          <p:spTgt spid="6144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144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1444">
                                            <p:txEl>
                                              <p:pRg st="2" end="2"/>
                                            </p:txEl>
                                          </p:spTgt>
                                        </p:tgtEl>
                                        <p:attrNameLst>
                                          <p:attrName>style.visibility</p:attrName>
                                        </p:attrNameLst>
                                      </p:cBhvr>
                                      <p:to>
                                        <p:strVal val="visible"/>
                                      </p:to>
                                    </p:set>
                                    <p:anim calcmode="lin" valueType="num">
                                      <p:cBhvr>
                                        <p:cTn id="13" dur="500" fill="hold"/>
                                        <p:tgtEl>
                                          <p:spTgt spid="61444">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61444">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1444">
                                            <p:txEl>
                                              <p:pRg st="4" end="4"/>
                                            </p:txEl>
                                          </p:spTgt>
                                        </p:tgtEl>
                                        <p:attrNameLst>
                                          <p:attrName>style.visibility</p:attrName>
                                        </p:attrNameLst>
                                      </p:cBhvr>
                                      <p:to>
                                        <p:strVal val="visible"/>
                                      </p:to>
                                    </p:set>
                                    <p:anim calcmode="lin" valueType="num">
                                      <p:cBhvr>
                                        <p:cTn id="19" dur="500" fill="hold"/>
                                        <p:tgtEl>
                                          <p:spTgt spid="61444">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61444">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44688" y="623888"/>
            <a:ext cx="6589712" cy="1281112"/>
          </a:xfrm>
        </p:spPr>
        <p:txBody>
          <a:bodyPr>
            <a:normAutofit fontScale="90000"/>
          </a:bodyPr>
          <a:lstStyle/>
          <a:p>
            <a:r>
              <a:rPr lang="en-US" altLang="en-US" sz="4000" b="1"/>
              <a:t>Waves transfer energy without transferring matter.</a:t>
            </a:r>
          </a:p>
        </p:txBody>
      </p:sp>
      <p:pic>
        <p:nvPicPr>
          <p:cNvPr id="8195" name="Picture 4" descr="longipat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6477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5"/>
          <p:cNvSpPr>
            <a:spLocks noChangeArrowheads="1"/>
          </p:cNvSpPr>
          <p:nvPr/>
        </p:nvSpPr>
        <p:spPr bwMode="auto">
          <a:xfrm>
            <a:off x="1981200" y="5943600"/>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AdLib BT"/>
              </a:rPr>
              <a:t>Frequency= </a:t>
            </a:r>
            <a:r>
              <a:rPr lang="en-US" altLang="en-US" sz="3200" u="sng">
                <a:latin typeface="AdLib BT"/>
              </a:rPr>
              <a:t>waves/time</a:t>
            </a:r>
          </a:p>
        </p:txBody>
      </p:sp>
    </p:spTree>
    <p:extLst>
      <p:ext uri="{BB962C8B-B14F-4D97-AF65-F5344CB8AC3E}">
        <p14:creationId xmlns:p14="http://schemas.microsoft.com/office/powerpoint/2010/main" val="167622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44688" y="623888"/>
            <a:ext cx="6589712" cy="1281112"/>
          </a:xfrm>
        </p:spPr>
        <p:txBody>
          <a:bodyPr/>
          <a:lstStyle/>
          <a:p>
            <a:r>
              <a:rPr lang="en-US" altLang="en-US"/>
              <a:t>Speed of Sound</a:t>
            </a:r>
          </a:p>
        </p:txBody>
      </p:sp>
      <p:sp>
        <p:nvSpPr>
          <p:cNvPr id="9219" name="Rectangle 3"/>
          <p:cNvSpPr>
            <a:spLocks noGrp="1" noChangeArrowheads="1"/>
          </p:cNvSpPr>
          <p:nvPr>
            <p:ph type="body" idx="1"/>
          </p:nvPr>
        </p:nvSpPr>
        <p:spPr>
          <a:xfrm>
            <a:off x="457200" y="1371600"/>
            <a:ext cx="8229600" cy="5257800"/>
          </a:xfrm>
        </p:spPr>
        <p:txBody>
          <a:bodyPr/>
          <a:lstStyle/>
          <a:p>
            <a:r>
              <a:rPr lang="en-US" altLang="en-US"/>
              <a:t>Medium			        velocity m/sec</a:t>
            </a:r>
          </a:p>
          <a:p>
            <a:pPr>
              <a:buFontTx/>
              <a:buNone/>
            </a:pPr>
            <a:r>
              <a:rPr lang="en-US" altLang="en-US"/>
              <a:t>	</a:t>
            </a:r>
            <a:r>
              <a:rPr lang="en-US" altLang="en-US" sz="2800"/>
              <a:t>air (20 C)				   343</a:t>
            </a:r>
          </a:p>
          <a:p>
            <a:pPr>
              <a:buFontTx/>
              <a:buNone/>
            </a:pPr>
            <a:r>
              <a:rPr lang="en-US" altLang="en-US" sz="2800"/>
              <a:t>	air (0 C)					   331</a:t>
            </a:r>
          </a:p>
          <a:p>
            <a:pPr>
              <a:buFontTx/>
              <a:buNone/>
            </a:pPr>
            <a:r>
              <a:rPr lang="en-US" altLang="en-US" sz="2800"/>
              <a:t>	water (25 C)				 1493</a:t>
            </a:r>
          </a:p>
          <a:p>
            <a:pPr>
              <a:buFontTx/>
              <a:buNone/>
            </a:pPr>
            <a:r>
              <a:rPr lang="en-US" altLang="en-US" sz="2800"/>
              <a:t>	sea water				 1533</a:t>
            </a:r>
          </a:p>
          <a:p>
            <a:pPr>
              <a:buFontTx/>
              <a:buNone/>
            </a:pPr>
            <a:r>
              <a:rPr lang="en-US" altLang="en-US" sz="2800"/>
              <a:t>	diamond					12000</a:t>
            </a:r>
          </a:p>
          <a:p>
            <a:pPr>
              <a:buFontTx/>
              <a:buNone/>
            </a:pPr>
            <a:r>
              <a:rPr lang="en-US" altLang="en-US" sz="2800"/>
              <a:t>	iron					  5130</a:t>
            </a:r>
          </a:p>
          <a:p>
            <a:pPr>
              <a:buFontTx/>
              <a:buNone/>
            </a:pPr>
            <a:r>
              <a:rPr lang="en-US" altLang="en-US" sz="2800"/>
              <a:t>	copper					  3560</a:t>
            </a:r>
          </a:p>
          <a:p>
            <a:pPr>
              <a:buFontTx/>
              <a:buNone/>
            </a:pPr>
            <a:r>
              <a:rPr lang="en-US" altLang="en-US" sz="2800"/>
              <a:t>   glass					  5640</a:t>
            </a:r>
          </a:p>
        </p:txBody>
      </p:sp>
    </p:spTree>
    <p:extLst>
      <p:ext uri="{BB962C8B-B14F-4D97-AF65-F5344CB8AC3E}">
        <p14:creationId xmlns:p14="http://schemas.microsoft.com/office/powerpoint/2010/main" val="60108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2971800" y="228600"/>
            <a:ext cx="3568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i="1">
                <a:solidFill>
                  <a:srgbClr val="0070C0"/>
                </a:solidFill>
                <a:ea typeface="PMingLiU" pitchFamily="18" charset="-120"/>
              </a:rPr>
              <a:t>Wave on a string </a:t>
            </a:r>
          </a:p>
        </p:txBody>
      </p:sp>
      <p:sp>
        <p:nvSpPr>
          <p:cNvPr id="10243" name="TextBox 1"/>
          <p:cNvSpPr txBox="1">
            <a:spLocks noChangeArrowheads="1"/>
          </p:cNvSpPr>
          <p:nvPr/>
        </p:nvSpPr>
        <p:spPr bwMode="auto">
          <a:xfrm>
            <a:off x="381000" y="1600200"/>
            <a:ext cx="8742363"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a:t>To completely describe a wave on a string, we need a function </a:t>
            </a:r>
          </a:p>
          <a:p>
            <a:r>
              <a:rPr lang="en-US" altLang="en-US" sz="2400"/>
              <a:t>that gives the shape of the wave.  </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r>
              <a:rPr lang="en-US" altLang="en-US" sz="2400"/>
              <a:t>Where y is the transverse displacement of any string element </a:t>
            </a:r>
          </a:p>
          <a:p>
            <a:r>
              <a:rPr lang="en-US" altLang="en-US" sz="2400"/>
              <a:t>as a function h of the time t and the position x of the element </a:t>
            </a:r>
          </a:p>
          <a:p>
            <a:r>
              <a:rPr lang="en-US" altLang="en-US" sz="2400"/>
              <a:t>along the string.  </a:t>
            </a:r>
          </a:p>
          <a:p>
            <a:r>
              <a:rPr lang="en-US" altLang="en-US" sz="2400"/>
              <a:t>h can be a sine or cosine function </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p:txBody>
      </p:sp>
      <p:sp>
        <p:nvSpPr>
          <p:cNvPr id="3" name="TextBox 2"/>
          <p:cNvSpPr txBox="1">
            <a:spLocks noRot="1" noChangeAspect="1" noMove="1" noResize="1" noEditPoints="1" noAdjustHandles="1" noChangeArrowheads="1" noChangeShapeType="1" noTextEdit="1"/>
          </p:cNvSpPr>
          <p:nvPr/>
        </p:nvSpPr>
        <p:spPr>
          <a:xfrm>
            <a:off x="3200400" y="3033356"/>
            <a:ext cx="2072940" cy="492443"/>
          </a:xfrm>
          <a:prstGeom prst="rect">
            <a:avLst/>
          </a:prstGeom>
          <a:blipFill>
            <a:blip r:embed="rId2"/>
            <a:stretch>
              <a:fillRect l="-6471" t="-26250" b="-50000"/>
            </a:stretch>
          </a:blipFill>
        </p:spPr>
        <p:txBody>
          <a:bodyPr/>
          <a:lstStyle/>
          <a:p>
            <a:pPr>
              <a:defRPr/>
            </a:pPr>
            <a:r>
              <a:rPr lang="en-US">
                <a:noFill/>
              </a:rPr>
              <a:t> </a:t>
            </a:r>
          </a:p>
        </p:txBody>
      </p:sp>
    </p:spTree>
    <p:extLst>
      <p:ext uri="{BB962C8B-B14F-4D97-AF65-F5344CB8AC3E}">
        <p14:creationId xmlns:p14="http://schemas.microsoft.com/office/powerpoint/2010/main" val="107850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2971800" y="228600"/>
            <a:ext cx="3168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i="1">
                <a:solidFill>
                  <a:srgbClr val="0070C0"/>
                </a:solidFill>
                <a:ea typeface="PMingLiU" pitchFamily="18" charset="-120"/>
              </a:rPr>
              <a:t>Wave Variables</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1066800"/>
            <a:ext cx="7377112"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31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3276600" y="0"/>
            <a:ext cx="2051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solidFill>
                  <a:srgbClr val="0070C0"/>
                </a:solidFill>
                <a:ea typeface="PMingLiU" pitchFamily="18" charset="-120"/>
              </a:rPr>
              <a:t>Wave Variables</a:t>
            </a:r>
          </a:p>
        </p:txBody>
      </p:sp>
      <p:sp>
        <p:nvSpPr>
          <p:cNvPr id="12291" name="Rectangle 2"/>
          <p:cNvSpPr>
            <a:spLocks noChangeArrowheads="1"/>
          </p:cNvSpPr>
          <p:nvPr/>
        </p:nvSpPr>
        <p:spPr bwMode="auto">
          <a:xfrm>
            <a:off x="0" y="1295400"/>
            <a:ext cx="44958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amplitude</a:t>
            </a:r>
            <a:r>
              <a:rPr lang="en-US" altLang="zh-TW">
                <a:latin typeface="Times New Roman" panose="02020603050405020304" pitchFamily="18" charset="0"/>
                <a:ea typeface="PMingLiU" pitchFamily="18" charset="-120"/>
              </a:rPr>
              <a:t> </a:t>
            </a:r>
            <a:r>
              <a:rPr lang="en-US" altLang="zh-TW" i="1">
                <a:latin typeface="Times New Roman" panose="02020603050405020304" pitchFamily="18" charset="0"/>
                <a:ea typeface="PMingLiU" pitchFamily="18" charset="-120"/>
              </a:rPr>
              <a:t>y</a:t>
            </a:r>
            <a:r>
              <a:rPr lang="en-US" altLang="zh-TW" i="1" baseline="-25000">
                <a:latin typeface="Times New Roman" panose="02020603050405020304" pitchFamily="18" charset="0"/>
                <a:ea typeface="PMingLiU" pitchFamily="18" charset="-120"/>
              </a:rPr>
              <a:t>m</a:t>
            </a:r>
            <a:r>
              <a:rPr lang="en-US" altLang="zh-TW">
                <a:latin typeface="Times New Roman" panose="02020603050405020304" pitchFamily="18" charset="0"/>
                <a:ea typeface="PMingLiU" pitchFamily="18" charset="-120"/>
              </a:rPr>
              <a:t> of a wave is the magnitude of the maximum displacement of the elements from their equilibrium positions as the</a:t>
            </a:r>
          </a:p>
          <a:p>
            <a:pPr eaLnBrk="1" hangingPunct="1"/>
            <a:r>
              <a:rPr lang="en-US" altLang="zh-TW">
                <a:latin typeface="Times New Roman" panose="02020603050405020304" pitchFamily="18" charset="0"/>
                <a:ea typeface="PMingLiU" pitchFamily="18" charset="-120"/>
              </a:rPr>
              <a:t>wave passes through them. </a:t>
            </a: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phase of the wave </a:t>
            </a:r>
            <a:r>
              <a:rPr lang="en-US" altLang="zh-TW">
                <a:latin typeface="Times New Roman" panose="02020603050405020304" pitchFamily="18" charset="0"/>
                <a:ea typeface="PMingLiU" pitchFamily="18" charset="-120"/>
              </a:rPr>
              <a:t>is the argument        </a:t>
            </a:r>
            <a:r>
              <a:rPr lang="en-US" altLang="zh-TW" i="1">
                <a:latin typeface="Times New Roman" panose="02020603050405020304" pitchFamily="18" charset="0"/>
                <a:ea typeface="PMingLiU" pitchFamily="18" charset="-120"/>
              </a:rPr>
              <a:t>(kx –</a:t>
            </a:r>
            <a:r>
              <a:rPr lang="en-US" altLang="zh-TW" i="1">
                <a:latin typeface="Symbol" panose="05050102010706020507" pitchFamily="18" charset="2"/>
                <a:ea typeface="PMingLiU" pitchFamily="18" charset="-120"/>
              </a:rPr>
              <a:t>w</a:t>
            </a:r>
            <a:r>
              <a:rPr lang="en-US" altLang="zh-TW" i="1">
                <a:latin typeface="Times New Roman" panose="02020603050405020304" pitchFamily="18" charset="0"/>
                <a:ea typeface="PMingLiU" pitchFamily="18" charset="-120"/>
              </a:rPr>
              <a:t>t) </a:t>
            </a:r>
            <a:r>
              <a:rPr lang="en-US" altLang="zh-TW">
                <a:latin typeface="Times New Roman" panose="02020603050405020304" pitchFamily="18" charset="0"/>
                <a:ea typeface="PMingLiU" pitchFamily="18" charset="-120"/>
              </a:rPr>
              <a:t>of the sine function. As the wave sweeps through a string element at a particular position x, the phase changes linearly with time t.</a:t>
            </a: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wavelength </a:t>
            </a:r>
            <a:r>
              <a:rPr lang="en-US" altLang="zh-TW" i="1">
                <a:latin typeface="Symbol" panose="05050102010706020507" pitchFamily="18" charset="2"/>
                <a:ea typeface="PMingLiU" pitchFamily="18" charset="-120"/>
              </a:rPr>
              <a:t>l</a:t>
            </a:r>
            <a:r>
              <a:rPr lang="en-US" altLang="zh-TW">
                <a:latin typeface="Times New Roman" panose="02020603050405020304" pitchFamily="18" charset="0"/>
                <a:ea typeface="PMingLiU" pitchFamily="18" charset="-120"/>
              </a:rPr>
              <a:t> of a wave is the distance  parallel to the direction of the wave’s</a:t>
            </a:r>
          </a:p>
          <a:p>
            <a:pPr eaLnBrk="1" hangingPunct="1"/>
            <a:r>
              <a:rPr lang="en-US" altLang="zh-TW">
                <a:latin typeface="Times New Roman" panose="02020603050405020304" pitchFamily="18" charset="0"/>
                <a:ea typeface="PMingLiU" pitchFamily="18" charset="-120"/>
              </a:rPr>
              <a:t>travel between repetitions of the shape of the  wave (or wave shape). It is related to the angular wave number, </a:t>
            </a:r>
            <a:r>
              <a:rPr lang="en-US" altLang="zh-TW" i="1">
                <a:latin typeface="Times New Roman" panose="02020603050405020304" pitchFamily="18" charset="0"/>
                <a:ea typeface="PMingLiU" pitchFamily="18" charset="-120"/>
              </a:rPr>
              <a:t>k</a:t>
            </a:r>
            <a:r>
              <a:rPr lang="en-US" altLang="zh-TW">
                <a:latin typeface="Times New Roman" panose="02020603050405020304" pitchFamily="18" charset="0"/>
                <a:ea typeface="PMingLiU" pitchFamily="18" charset="-120"/>
              </a:rPr>
              <a:t>, by</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 </a:t>
            </a:r>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791200"/>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ChangeArrowheads="1"/>
          </p:cNvSpPr>
          <p:nvPr/>
        </p:nvSpPr>
        <p:spPr bwMode="auto">
          <a:xfrm>
            <a:off x="4572000" y="1295400"/>
            <a:ext cx="45720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period of oscillation </a:t>
            </a:r>
            <a:r>
              <a:rPr lang="en-US" altLang="zh-TW" i="1">
                <a:latin typeface="Times New Roman" panose="02020603050405020304" pitchFamily="18" charset="0"/>
                <a:ea typeface="PMingLiU" pitchFamily="18" charset="-120"/>
              </a:rPr>
              <a:t>T </a:t>
            </a:r>
            <a:r>
              <a:rPr lang="en-US" altLang="zh-TW">
                <a:latin typeface="Times New Roman" panose="02020603050405020304" pitchFamily="18" charset="0"/>
                <a:ea typeface="PMingLiU" pitchFamily="18" charset="-120"/>
              </a:rPr>
              <a:t>of a wave is the time for an element to move through one full oscillation. It is related to the angular frequency, </a:t>
            </a:r>
            <a:r>
              <a:rPr lang="en-US" altLang="zh-TW" i="1">
                <a:latin typeface="Symbol" panose="05050102010706020507" pitchFamily="18" charset="2"/>
                <a:ea typeface="PMingLiU" pitchFamily="18" charset="-120"/>
              </a:rPr>
              <a:t>w</a:t>
            </a:r>
            <a:r>
              <a:rPr lang="en-US" altLang="zh-TW">
                <a:latin typeface="Times New Roman" panose="02020603050405020304" pitchFamily="18" charset="0"/>
                <a:ea typeface="PMingLiU" pitchFamily="18" charset="-120"/>
              </a:rPr>
              <a:t>, by </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The </a:t>
            </a:r>
            <a:r>
              <a:rPr lang="en-US" altLang="zh-TW" b="1">
                <a:latin typeface="Times New Roman" panose="02020603050405020304" pitchFamily="18" charset="0"/>
                <a:ea typeface="PMingLiU" pitchFamily="18" charset="-120"/>
              </a:rPr>
              <a:t>frequency </a:t>
            </a:r>
            <a:r>
              <a:rPr lang="en-US" altLang="zh-TW" i="1">
                <a:latin typeface="Times New Roman" panose="02020603050405020304" pitchFamily="18" charset="0"/>
                <a:ea typeface="PMingLiU" pitchFamily="18" charset="-120"/>
              </a:rPr>
              <a:t>f </a:t>
            </a:r>
            <a:r>
              <a:rPr lang="en-US" altLang="zh-TW">
                <a:latin typeface="Times New Roman" panose="02020603050405020304" pitchFamily="18" charset="0"/>
                <a:ea typeface="PMingLiU" pitchFamily="18" charset="-120"/>
              </a:rPr>
              <a:t>of a wave is defined as 1/T and is related to the angular frequency </a:t>
            </a:r>
            <a:r>
              <a:rPr lang="en-US" altLang="zh-TW" i="1">
                <a:latin typeface="Symbol" panose="05050102010706020507" pitchFamily="18" charset="2"/>
                <a:ea typeface="PMingLiU" pitchFamily="18" charset="-120"/>
              </a:rPr>
              <a:t>w</a:t>
            </a:r>
            <a:r>
              <a:rPr lang="en-US" altLang="zh-TW">
                <a:latin typeface="Times New Roman" panose="02020603050405020304" pitchFamily="18" charset="0"/>
                <a:ea typeface="PMingLiU" pitchFamily="18" charset="-120"/>
              </a:rPr>
              <a:t> by</a:t>
            </a: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endParaRPr lang="en-US" altLang="zh-TW">
              <a:latin typeface="Times New Roman" panose="02020603050405020304" pitchFamily="18" charset="0"/>
              <a:ea typeface="PMingLiU" pitchFamily="18" charset="-120"/>
            </a:endParaRPr>
          </a:p>
          <a:p>
            <a:pPr eaLnBrk="1" hangingPunct="1"/>
            <a:r>
              <a:rPr lang="en-US" altLang="zh-TW">
                <a:latin typeface="Times New Roman" panose="02020603050405020304" pitchFamily="18" charset="0"/>
                <a:ea typeface="PMingLiU" pitchFamily="18" charset="-120"/>
              </a:rPr>
              <a:t>A </a:t>
            </a:r>
            <a:r>
              <a:rPr lang="en-US" altLang="zh-TW" b="1">
                <a:latin typeface="Times New Roman" panose="02020603050405020304" pitchFamily="18" charset="0"/>
                <a:ea typeface="PMingLiU" pitchFamily="18" charset="-120"/>
              </a:rPr>
              <a:t>phase constant </a:t>
            </a:r>
            <a:r>
              <a:rPr lang="en-US" altLang="zh-TW" b="1">
                <a:latin typeface="Symbol" panose="05050102010706020507" pitchFamily="18" charset="2"/>
                <a:ea typeface="PMingLiU" pitchFamily="18" charset="-120"/>
              </a:rPr>
              <a:t>f</a:t>
            </a:r>
            <a:r>
              <a:rPr lang="en-US" altLang="zh-TW" b="1">
                <a:latin typeface="Times New Roman" panose="02020603050405020304" pitchFamily="18" charset="0"/>
                <a:ea typeface="PMingLiU" pitchFamily="18" charset="-120"/>
              </a:rPr>
              <a:t> in the wave function:</a:t>
            </a:r>
          </a:p>
          <a:p>
            <a:pPr eaLnBrk="1" hangingPunct="1"/>
            <a:r>
              <a:rPr lang="es-ES" altLang="zh-TW" i="1">
                <a:latin typeface="Times New Roman" panose="02020603050405020304" pitchFamily="18" charset="0"/>
                <a:ea typeface="PMingLiU" pitchFamily="18" charset="-120"/>
              </a:rPr>
              <a:t>y =y</a:t>
            </a:r>
            <a:r>
              <a:rPr lang="es-ES" altLang="zh-TW" i="1" baseline="-25000">
                <a:latin typeface="Times New Roman" panose="02020603050405020304" pitchFamily="18" charset="0"/>
                <a:ea typeface="PMingLiU" pitchFamily="18" charset="-120"/>
              </a:rPr>
              <a:t>m</a:t>
            </a:r>
            <a:r>
              <a:rPr lang="es-ES" altLang="zh-TW" i="1">
                <a:latin typeface="Times New Roman" panose="02020603050405020304" pitchFamily="18" charset="0"/>
                <a:ea typeface="PMingLiU" pitchFamily="18" charset="-120"/>
              </a:rPr>
              <a:t> sin(kx –</a:t>
            </a:r>
            <a:r>
              <a:rPr lang="es-ES" altLang="zh-TW" i="1">
                <a:latin typeface="Symbol" panose="05050102010706020507" pitchFamily="18" charset="2"/>
                <a:ea typeface="PMingLiU" pitchFamily="18" charset="-120"/>
              </a:rPr>
              <a:t>w</a:t>
            </a:r>
            <a:r>
              <a:rPr lang="es-ES" altLang="zh-TW" i="1">
                <a:latin typeface="Times New Roman" panose="02020603050405020304" pitchFamily="18" charset="0"/>
                <a:ea typeface="PMingLiU" pitchFamily="18" charset="-120"/>
              </a:rPr>
              <a:t>t+ </a:t>
            </a:r>
            <a:r>
              <a:rPr lang="es-ES" altLang="zh-TW" i="1">
                <a:latin typeface="Symbol" panose="05050102010706020507" pitchFamily="18" charset="2"/>
                <a:ea typeface="PMingLiU" pitchFamily="18" charset="-120"/>
              </a:rPr>
              <a:t>f</a:t>
            </a:r>
            <a:r>
              <a:rPr lang="es-ES" altLang="zh-TW" i="1">
                <a:latin typeface="Times New Roman" panose="02020603050405020304" pitchFamily="18" charset="0"/>
                <a:ea typeface="PMingLiU" pitchFamily="18" charset="-120"/>
              </a:rPr>
              <a:t>). </a:t>
            </a:r>
            <a:r>
              <a:rPr lang="en-US" altLang="zh-TW">
                <a:latin typeface="Times New Roman" panose="02020603050405020304" pitchFamily="18" charset="0"/>
                <a:ea typeface="PMingLiU" pitchFamily="18" charset="-120"/>
              </a:rPr>
              <a:t>The value of </a:t>
            </a:r>
            <a:r>
              <a:rPr lang="en-US" altLang="zh-TW" i="1">
                <a:latin typeface="Symbol" panose="05050102010706020507" pitchFamily="18" charset="2"/>
                <a:ea typeface="PMingLiU" pitchFamily="18" charset="-120"/>
              </a:rPr>
              <a:t>f</a:t>
            </a:r>
            <a:r>
              <a:rPr lang="en-US" altLang="zh-TW">
                <a:latin typeface="Times New Roman" panose="02020603050405020304" pitchFamily="18" charset="0"/>
                <a:ea typeface="PMingLiU" pitchFamily="18" charset="-120"/>
              </a:rPr>
              <a:t> can be chosen so that the function gives some other displacement and slope at </a:t>
            </a:r>
            <a:r>
              <a:rPr lang="en-US" altLang="zh-TW" i="1">
                <a:latin typeface="Times New Roman" panose="02020603050405020304" pitchFamily="18" charset="0"/>
                <a:ea typeface="PMingLiU" pitchFamily="18" charset="-120"/>
              </a:rPr>
              <a:t>x = 0 </a:t>
            </a:r>
            <a:r>
              <a:rPr lang="en-US" altLang="zh-TW">
                <a:latin typeface="Times New Roman" panose="02020603050405020304" pitchFamily="18" charset="0"/>
                <a:ea typeface="PMingLiU" pitchFamily="18" charset="-120"/>
              </a:rPr>
              <a:t>when</a:t>
            </a:r>
            <a:r>
              <a:rPr lang="en-US" altLang="zh-TW" i="1">
                <a:latin typeface="Times New Roman" panose="02020603050405020304" pitchFamily="18" charset="0"/>
                <a:ea typeface="PMingLiU" pitchFamily="18" charset="-120"/>
              </a:rPr>
              <a:t> t = 0.</a:t>
            </a:r>
            <a:endParaRPr lang="en-US" altLang="zh-TW">
              <a:latin typeface="Times New Roman" panose="02020603050405020304" pitchFamily="18" charset="0"/>
              <a:ea typeface="PMingLiU" pitchFamily="18" charset="-120"/>
            </a:endParaRPr>
          </a:p>
        </p:txBody>
      </p:sp>
      <p:pic>
        <p:nvPicPr>
          <p:cNvPr id="122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886200"/>
            <a:ext cx="120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38400"/>
            <a:ext cx="838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533400"/>
            <a:ext cx="2809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89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0" y="0"/>
            <a:ext cx="3951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i="1">
                <a:solidFill>
                  <a:srgbClr val="0070C0"/>
                </a:solidFill>
                <a:ea typeface="PMingLiU" pitchFamily="18" charset="-120"/>
              </a:rPr>
              <a:t>The Speed of a Traveling Wave</a:t>
            </a: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57200"/>
            <a:ext cx="38100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0" name="Group 9"/>
          <p:cNvGrpSpPr>
            <a:grpSpLocks/>
          </p:cNvGrpSpPr>
          <p:nvPr/>
        </p:nvGrpSpPr>
        <p:grpSpPr bwMode="auto">
          <a:xfrm>
            <a:off x="914400" y="4191000"/>
            <a:ext cx="7077075" cy="1981200"/>
            <a:chOff x="2438400" y="5105400"/>
            <a:chExt cx="6086475" cy="1447800"/>
          </a:xfrm>
        </p:grpSpPr>
        <p:pic>
          <p:nvPicPr>
            <p:cNvPr id="51203" name="Picture 3"/>
            <p:cNvPicPr>
              <a:picLocks noChangeAspect="1" noChangeArrowheads="1"/>
            </p:cNvPicPr>
            <p:nvPr/>
          </p:nvPicPr>
          <p:blipFill>
            <a:blip r:embed="rId3" cstate="print">
              <a:duotone>
                <a:prstClr val="black"/>
                <a:srgbClr val="92D050">
                  <a:tint val="45000"/>
                  <a:satMod val="400000"/>
                </a:srgbClr>
              </a:duotone>
            </a:blip>
            <a:srcRect/>
            <a:stretch>
              <a:fillRect/>
            </a:stretch>
          </p:blipFill>
          <p:spPr bwMode="auto">
            <a:xfrm>
              <a:off x="2667000" y="5105400"/>
              <a:ext cx="1914525" cy="247650"/>
            </a:xfrm>
            <a:prstGeom prst="rect">
              <a:avLst/>
            </a:prstGeom>
            <a:noFill/>
            <a:ln w="9525">
              <a:noFill/>
              <a:miter lim="800000"/>
              <a:headEnd/>
              <a:tailEnd/>
            </a:ln>
          </p:spPr>
        </p:pic>
        <p:pic>
          <p:nvPicPr>
            <p:cNvPr id="51204" name="Picture 4"/>
            <p:cNvPicPr>
              <a:picLocks noChangeAspect="1" noChangeArrowheads="1"/>
            </p:cNvPicPr>
            <p:nvPr/>
          </p:nvPicPr>
          <p:blipFill>
            <a:blip r:embed="rId4" cstate="print">
              <a:duotone>
                <a:prstClr val="black"/>
                <a:srgbClr val="92D050">
                  <a:tint val="45000"/>
                  <a:satMod val="400000"/>
                </a:srgbClr>
              </a:duotone>
            </a:blip>
            <a:srcRect/>
            <a:stretch>
              <a:fillRect/>
            </a:stretch>
          </p:blipFill>
          <p:spPr bwMode="auto">
            <a:xfrm>
              <a:off x="2819400" y="5448300"/>
              <a:ext cx="1447800" cy="1104900"/>
            </a:xfrm>
            <a:prstGeom prst="rect">
              <a:avLst/>
            </a:prstGeom>
            <a:noFill/>
            <a:ln w="9525">
              <a:noFill/>
              <a:miter lim="800000"/>
              <a:headEnd/>
              <a:tailEnd/>
            </a:ln>
          </p:spPr>
        </p:pic>
        <p:pic>
          <p:nvPicPr>
            <p:cNvPr id="51205" name="Picture 5"/>
            <p:cNvPicPr>
              <a:picLocks noChangeAspect="1" noChangeArrowheads="1"/>
            </p:cNvPicPr>
            <p:nvPr/>
          </p:nvPicPr>
          <p:blipFill>
            <a:blip r:embed="rId5" cstate="print">
              <a:duotone>
                <a:prstClr val="black"/>
                <a:srgbClr val="92D050">
                  <a:tint val="45000"/>
                  <a:satMod val="400000"/>
                </a:srgbClr>
              </a:duotone>
            </a:blip>
            <a:srcRect/>
            <a:stretch>
              <a:fillRect/>
            </a:stretch>
          </p:blipFill>
          <p:spPr bwMode="auto">
            <a:xfrm>
              <a:off x="5562600" y="5791200"/>
              <a:ext cx="2962275" cy="533400"/>
            </a:xfrm>
            <a:prstGeom prst="rect">
              <a:avLst/>
            </a:prstGeom>
            <a:noFill/>
            <a:ln w="9525">
              <a:noFill/>
              <a:miter lim="800000"/>
              <a:headEnd/>
              <a:tailEnd/>
            </a:ln>
          </p:spPr>
        </p:pic>
        <p:sp>
          <p:nvSpPr>
            <p:cNvPr id="8" name="Curved Right Arrow 7"/>
            <p:cNvSpPr/>
            <p:nvPr/>
          </p:nvSpPr>
          <p:spPr>
            <a:xfrm>
              <a:off x="2438400" y="5257373"/>
              <a:ext cx="152913" cy="3051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p>
          </p:txBody>
        </p:sp>
        <p:sp>
          <p:nvSpPr>
            <p:cNvPr id="9" name="Notched Right Arrow 8"/>
            <p:cNvSpPr/>
            <p:nvPr/>
          </p:nvSpPr>
          <p:spPr>
            <a:xfrm>
              <a:off x="4648809" y="6019556"/>
              <a:ext cx="532464" cy="153133"/>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solidFill>
                  <a:srgbClr val="FFFFFF"/>
                </a:solidFill>
              </a:endParaRPr>
            </a:p>
          </p:txBody>
        </p:sp>
      </p:grpSp>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219200"/>
            <a:ext cx="39338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04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1143000"/>
          </a:xfrm>
        </p:spPr>
        <p:txBody>
          <a:bodyPr/>
          <a:lstStyle/>
          <a:p>
            <a:pPr eaLnBrk="1" hangingPunct="1"/>
            <a:r>
              <a:rPr lang="en-US" dirty="0"/>
              <a:t>    Types of Mechanical Waves</a:t>
            </a:r>
          </a:p>
        </p:txBody>
      </p:sp>
      <p:sp>
        <p:nvSpPr>
          <p:cNvPr id="9219" name="Rectangle 3"/>
          <p:cNvSpPr>
            <a:spLocks noGrp="1" noChangeArrowheads="1"/>
          </p:cNvSpPr>
          <p:nvPr>
            <p:ph type="body" sz="half" idx="1"/>
          </p:nvPr>
        </p:nvSpPr>
        <p:spPr>
          <a:xfrm>
            <a:off x="1066800" y="990600"/>
            <a:ext cx="8229600" cy="1752600"/>
          </a:xfrm>
        </p:spPr>
        <p:txBody>
          <a:bodyPr/>
          <a:lstStyle/>
          <a:p>
            <a:pPr eaLnBrk="1" hangingPunct="1"/>
            <a:r>
              <a:rPr lang="en-US" dirty="0"/>
              <a:t>  Transverse:</a:t>
            </a:r>
          </a:p>
          <a:p>
            <a:pPr lvl="1" eaLnBrk="1" hangingPunct="1"/>
            <a:r>
              <a:rPr lang="en-US" dirty="0"/>
              <a:t>A wave that causes the medium to vibrate at right angles to the direction of the wave</a:t>
            </a:r>
          </a:p>
          <a:p>
            <a:pPr eaLnBrk="1" hangingPunct="1">
              <a:buFontTx/>
              <a:buNone/>
            </a:pPr>
            <a:endParaRPr lang="en-US" dirty="0"/>
          </a:p>
        </p:txBody>
      </p:sp>
      <p:sp>
        <p:nvSpPr>
          <p:cNvPr id="9220" name="Rectangle 6"/>
          <p:cNvSpPr>
            <a:spLocks noGrp="1" noChangeArrowheads="1"/>
          </p:cNvSpPr>
          <p:nvPr>
            <p:ph sz="half" idx="2"/>
          </p:nvPr>
        </p:nvSpPr>
        <p:spPr/>
        <p:txBody>
          <a:bodyPr/>
          <a:lstStyle/>
          <a:p>
            <a:pPr eaLnBrk="1" hangingPunct="1"/>
            <a:endParaRPr lang="en-US" sz="2800" dirty="0"/>
          </a:p>
        </p:txBody>
      </p:sp>
      <p:pic>
        <p:nvPicPr>
          <p:cNvPr id="9221" name="Picture 5" descr="image001"/>
          <p:cNvPicPr>
            <a:picLocks noChangeAspect="1" noChangeArrowheads="1"/>
          </p:cNvPicPr>
          <p:nvPr/>
        </p:nvPicPr>
        <p:blipFill>
          <a:blip r:embed="rId2"/>
          <a:srcRect/>
          <a:stretch>
            <a:fillRect/>
          </a:stretch>
        </p:blipFill>
        <p:spPr bwMode="auto">
          <a:xfrm>
            <a:off x="304800" y="3048000"/>
            <a:ext cx="5867400" cy="3549650"/>
          </a:xfrm>
          <a:prstGeom prst="rect">
            <a:avLst/>
          </a:prstGeom>
          <a:noFill/>
          <a:ln w="9525">
            <a:noFill/>
            <a:miter lim="800000"/>
            <a:headEnd/>
            <a:tailEnd/>
          </a:ln>
        </p:spPr>
      </p:pic>
      <p:pic>
        <p:nvPicPr>
          <p:cNvPr id="9222" name="Picture 8" descr="stringpulse"/>
          <p:cNvPicPr>
            <a:picLocks noChangeAspect="1" noChangeArrowheads="1"/>
          </p:cNvPicPr>
          <p:nvPr/>
        </p:nvPicPr>
        <p:blipFill>
          <a:blip r:embed="rId3"/>
          <a:srcRect/>
          <a:stretch>
            <a:fillRect/>
          </a:stretch>
        </p:blipFill>
        <p:spPr bwMode="auto">
          <a:xfrm>
            <a:off x="5029200" y="2667000"/>
            <a:ext cx="3794125" cy="21526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30163" y="-19050"/>
            <a:ext cx="3154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a:t>
            </a:r>
          </a:p>
        </p:txBody>
      </p:sp>
      <p:pic>
        <p:nvPicPr>
          <p:cNvPr id="1536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0360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97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3"/>
          <p:cNvSpPr txBox="1">
            <a:spLocks noChangeArrowheads="1"/>
          </p:cNvSpPr>
          <p:nvPr/>
        </p:nvSpPr>
        <p:spPr bwMode="auto">
          <a:xfrm>
            <a:off x="-30163" y="-19050"/>
            <a:ext cx="3154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a:t>
            </a:r>
          </a:p>
        </p:txBody>
      </p:sp>
      <p:grpSp>
        <p:nvGrpSpPr>
          <p:cNvPr id="16387" name="Group 12"/>
          <p:cNvGrpSpPr>
            <a:grpSpLocks/>
          </p:cNvGrpSpPr>
          <p:nvPr/>
        </p:nvGrpSpPr>
        <p:grpSpPr bwMode="auto">
          <a:xfrm>
            <a:off x="0" y="381000"/>
            <a:ext cx="9144000" cy="6477000"/>
            <a:chOff x="-1" y="381000"/>
            <a:chExt cx="9144001" cy="6477000"/>
          </a:xfrm>
        </p:grpSpPr>
        <p:pic>
          <p:nvPicPr>
            <p:cNvPr id="163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1000"/>
              <a:ext cx="4724400" cy="13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t="21535"/>
            <a:stretch>
              <a:fillRect/>
            </a:stretch>
          </p:blipFill>
          <p:spPr bwMode="auto">
            <a:xfrm>
              <a:off x="0" y="1752600"/>
              <a:ext cx="472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57339"/>
              <a:ext cx="4724400" cy="323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5820122"/>
              <a:ext cx="4724401" cy="2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29803"/>
              <a:ext cx="4724400" cy="72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49120"/>
              <a:ext cx="4343400" cy="38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7" y="885886"/>
              <a:ext cx="4348163" cy="216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14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pic>
        <p:nvPicPr>
          <p:cNvPr id="1741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63" y="800100"/>
            <a:ext cx="8591551"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09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5613"/>
            <a:ext cx="9058275"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p:cNvSpPr txBox="1">
            <a:spLocks noChangeArrowheads="1"/>
          </p:cNvSpPr>
          <p:nvPr/>
        </p:nvSpPr>
        <p:spPr bwMode="auto">
          <a:xfrm>
            <a:off x="-30163" y="-19050"/>
            <a:ext cx="7323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2000" b="1">
                <a:solidFill>
                  <a:srgbClr val="FF3300"/>
                </a:solidFill>
                <a:latin typeface="Times New Roman" panose="02020603050405020304" pitchFamily="18" charset="0"/>
                <a:ea typeface="PMingLiU" pitchFamily="18" charset="-120"/>
              </a:rPr>
              <a:t>Example, Transverse Wave, Transverse Velocity, and Acceleration</a:t>
            </a:r>
          </a:p>
        </p:txBody>
      </p:sp>
    </p:spTree>
    <p:extLst>
      <p:ext uri="{BB962C8B-B14F-4D97-AF65-F5344CB8AC3E}">
        <p14:creationId xmlns:p14="http://schemas.microsoft.com/office/powerpoint/2010/main" val="168260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29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2514600" y="187325"/>
            <a:ext cx="2546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The Wave Equation</a:t>
            </a:r>
          </a:p>
        </p:txBody>
      </p:sp>
      <p:pic>
        <p:nvPicPr>
          <p:cNvPr id="11273" name="Picture 9"/>
          <p:cNvPicPr>
            <a:picLocks noChangeAspect="1" noChangeArrowheads="1"/>
          </p:cNvPicPr>
          <p:nvPr/>
        </p:nvPicPr>
        <p:blipFill>
          <a:blip r:embed="rId2" cstate="print">
            <a:duotone>
              <a:prstClr val="black"/>
              <a:srgbClr val="FFFF00">
                <a:tint val="45000"/>
                <a:satMod val="400000"/>
              </a:srgbClr>
            </a:duotone>
          </a:blip>
          <a:srcRect/>
          <a:stretch>
            <a:fillRect/>
          </a:stretch>
        </p:blipFill>
        <p:spPr bwMode="auto">
          <a:xfrm>
            <a:off x="1905000" y="3429000"/>
            <a:ext cx="5538304" cy="1295400"/>
          </a:xfrm>
          <a:prstGeom prst="rect">
            <a:avLst/>
          </a:prstGeom>
          <a:noFill/>
          <a:ln w="9525">
            <a:noFill/>
            <a:miter lim="800000"/>
            <a:headEnd/>
            <a:tailEnd/>
          </a:ln>
        </p:spPr>
      </p:pic>
      <p:graphicFrame>
        <p:nvGraphicFramePr>
          <p:cNvPr id="25604" name="物件 1"/>
          <p:cNvGraphicFramePr>
            <a:graphicFrameLocks noChangeAspect="1"/>
          </p:cNvGraphicFramePr>
          <p:nvPr/>
        </p:nvGraphicFramePr>
        <p:xfrm>
          <a:off x="2362200" y="1600200"/>
          <a:ext cx="3867150" cy="736600"/>
        </p:xfrm>
        <a:graphic>
          <a:graphicData uri="http://schemas.openxmlformats.org/presentationml/2006/ole">
            <mc:AlternateContent xmlns:mc="http://schemas.openxmlformats.org/markup-compatibility/2006">
              <mc:Choice xmlns:v="urn:schemas-microsoft-com:vml" Requires="v">
                <p:oleObj name="方程式" r:id="rId3" imgW="1051200" imgH="191880" progId="Equation.3">
                  <p:embed/>
                </p:oleObj>
              </mc:Choice>
              <mc:Fallback>
                <p:oleObj name="方程式" r:id="rId3" imgW="1051200" imgH="191880" progId="Equation.3">
                  <p:embed/>
                  <p:pic>
                    <p:nvPicPr>
                      <p:cNvPr id="25604" name="物件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00200"/>
                        <a:ext cx="3867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文字方塊 2"/>
          <p:cNvSpPr txBox="1">
            <a:spLocks noChangeArrowheads="1"/>
          </p:cNvSpPr>
          <p:nvPr/>
        </p:nvSpPr>
        <p:spPr bwMode="auto">
          <a:xfrm>
            <a:off x="381000" y="939800"/>
            <a:ext cx="845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A travelling wave is always in the following form:</a:t>
            </a:r>
            <a:endParaRPr kumimoji="1" lang="zh-TW" altLang="en-US" sz="3200">
              <a:solidFill>
                <a:schemeClr val="tx1"/>
              </a:solidFill>
              <a:latin typeface="Times New Roman" panose="02020603050405020304" pitchFamily="18" charset="0"/>
              <a:ea typeface="PMingLiU" pitchFamily="18" charset="-120"/>
            </a:endParaRPr>
          </a:p>
        </p:txBody>
      </p:sp>
      <p:sp>
        <p:nvSpPr>
          <p:cNvPr id="25606" name="文字方塊 3"/>
          <p:cNvSpPr txBox="1">
            <a:spLocks noChangeArrowheads="1"/>
          </p:cNvSpPr>
          <p:nvPr/>
        </p:nvSpPr>
        <p:spPr bwMode="auto">
          <a:xfrm>
            <a:off x="381000" y="2590800"/>
            <a:ext cx="8469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3200">
                <a:solidFill>
                  <a:schemeClr val="tx1"/>
                </a:solidFill>
                <a:latin typeface="Times New Roman" panose="02020603050405020304" pitchFamily="18" charset="0"/>
                <a:ea typeface="PMingLiU" pitchFamily="18" charset="-120"/>
              </a:rPr>
              <a:t>Such functions are solutions of the wave equation:</a:t>
            </a:r>
            <a:endParaRPr kumimoji="1" lang="zh-TW" altLang="en-US" sz="3200">
              <a:solidFill>
                <a:schemeClr val="tx1"/>
              </a:solidFill>
              <a:latin typeface="Times New Roman" panose="02020603050405020304" pitchFamily="18" charset="0"/>
              <a:ea typeface="PMingLiU" pitchFamily="18" charset="-120"/>
            </a:endParaRPr>
          </a:p>
        </p:txBody>
      </p:sp>
      <p:sp>
        <p:nvSpPr>
          <p:cNvPr id="25607" name="文字方塊 4"/>
          <p:cNvSpPr txBox="1">
            <a:spLocks noChangeArrowheads="1"/>
          </p:cNvSpPr>
          <p:nvPr/>
        </p:nvSpPr>
        <p:spPr bwMode="auto">
          <a:xfrm>
            <a:off x="533400" y="5105400"/>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chemeClr val="tx1"/>
                </a:solidFill>
                <a:latin typeface="Times New Roman" panose="02020603050405020304" pitchFamily="18" charset="0"/>
                <a:ea typeface="PMingLiU" pitchFamily="18" charset="-120"/>
              </a:rPr>
              <a:t># It is a </a:t>
            </a:r>
            <a:r>
              <a:rPr kumimoji="1" lang="en-US" altLang="zh-TW" sz="2400">
                <a:solidFill>
                  <a:srgbClr val="FF0000"/>
                </a:solidFill>
                <a:latin typeface="Times New Roman" panose="02020603050405020304" pitchFamily="18" charset="0"/>
                <a:ea typeface="PMingLiU" pitchFamily="18" charset="-120"/>
              </a:rPr>
              <a:t>linear </a:t>
            </a:r>
            <a:r>
              <a:rPr kumimoji="1" lang="en-US" altLang="zh-TW" sz="2400">
                <a:solidFill>
                  <a:schemeClr val="tx1"/>
                </a:solidFill>
                <a:latin typeface="Times New Roman" panose="02020603050405020304" pitchFamily="18" charset="0"/>
                <a:ea typeface="PMingLiU" pitchFamily="18" charset="-120"/>
              </a:rPr>
              <a:t>partial differential equation; when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 and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are solutions, any </a:t>
            </a:r>
            <a:r>
              <a:rPr kumimoji="1" lang="en-US" altLang="zh-TW" sz="2400">
                <a:solidFill>
                  <a:srgbClr val="FF0000"/>
                </a:solidFill>
                <a:latin typeface="Times New Roman" panose="02020603050405020304" pitchFamily="18" charset="0"/>
                <a:ea typeface="PMingLiU" pitchFamily="18" charset="-120"/>
              </a:rPr>
              <a:t>linear</a:t>
            </a:r>
            <a:r>
              <a:rPr kumimoji="1" lang="en-US" altLang="zh-TW" sz="2400">
                <a:solidFill>
                  <a:schemeClr val="tx1"/>
                </a:solidFill>
                <a:latin typeface="Times New Roman" panose="02020603050405020304" pitchFamily="18" charset="0"/>
                <a:ea typeface="PMingLiU" pitchFamily="18" charset="-120"/>
              </a:rPr>
              <a:t> combination of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 and </a:t>
            </a:r>
            <a:r>
              <a:rPr kumimoji="1" lang="en-US" altLang="zh-TW" sz="2400" i="1">
                <a:solidFill>
                  <a:schemeClr val="tx1"/>
                </a:solidFill>
                <a:latin typeface="Times New Roman" panose="02020603050405020304" pitchFamily="18" charset="0"/>
                <a:ea typeface="PMingLiU" pitchFamily="18" charset="-120"/>
              </a:rPr>
              <a:t>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(like </a:t>
            </a:r>
            <a:r>
              <a:rPr kumimoji="1" lang="en-US" altLang="zh-TW" sz="2400" i="1">
                <a:solidFill>
                  <a:schemeClr val="tx1"/>
                </a:solidFill>
                <a:latin typeface="Times New Roman" panose="02020603050405020304" pitchFamily="18" charset="0"/>
                <a:ea typeface="PMingLiU" pitchFamily="18" charset="-120"/>
              </a:rPr>
              <a:t>ay</a:t>
            </a:r>
            <a:r>
              <a:rPr kumimoji="1" lang="en-US" altLang="zh-TW" sz="2400" baseline="-25000">
                <a:solidFill>
                  <a:schemeClr val="tx1"/>
                </a:solidFill>
                <a:latin typeface="Times New Roman" panose="02020603050405020304" pitchFamily="18" charset="0"/>
                <a:ea typeface="PMingLiU" pitchFamily="18" charset="-120"/>
              </a:rPr>
              <a:t>1</a:t>
            </a:r>
            <a:r>
              <a:rPr kumimoji="1" lang="en-US" altLang="zh-TW" sz="2400">
                <a:solidFill>
                  <a:schemeClr val="tx1"/>
                </a:solidFill>
                <a:latin typeface="Times New Roman" panose="02020603050405020304" pitchFamily="18" charset="0"/>
                <a:ea typeface="PMingLiU" pitchFamily="18" charset="-120"/>
              </a:rPr>
              <a:t>+</a:t>
            </a:r>
            <a:r>
              <a:rPr kumimoji="1" lang="en-US" altLang="zh-TW" sz="2400" i="1">
                <a:solidFill>
                  <a:schemeClr val="tx1"/>
                </a:solidFill>
                <a:latin typeface="Times New Roman" panose="02020603050405020304" pitchFamily="18" charset="0"/>
                <a:ea typeface="PMingLiU" pitchFamily="18" charset="-120"/>
              </a:rPr>
              <a:t>by</a:t>
            </a:r>
            <a:r>
              <a:rPr kumimoji="1" lang="en-US" altLang="zh-TW" sz="2400" baseline="-25000">
                <a:solidFill>
                  <a:schemeClr val="tx1"/>
                </a:solidFill>
                <a:latin typeface="Times New Roman" panose="02020603050405020304" pitchFamily="18" charset="0"/>
                <a:ea typeface="PMingLiU" pitchFamily="18" charset="-120"/>
              </a:rPr>
              <a:t>2</a:t>
            </a:r>
            <a:r>
              <a:rPr kumimoji="1" lang="en-US" altLang="zh-TW" sz="2400">
                <a:solidFill>
                  <a:schemeClr val="tx1"/>
                </a:solidFill>
                <a:latin typeface="Times New Roman" panose="02020603050405020304" pitchFamily="18" charset="0"/>
                <a:ea typeface="PMingLiU" pitchFamily="18" charset="-120"/>
              </a:rPr>
              <a:t>) is also a solution.</a:t>
            </a:r>
            <a:endParaRPr kumimoji="1" lang="zh-TW" altLang="en-US" sz="2400">
              <a:solidFill>
                <a:schemeClr val="tx1"/>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2472963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631825" y="103188"/>
            <a:ext cx="36290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The Superposition of Waves</a:t>
            </a:r>
          </a:p>
        </p:txBody>
      </p:sp>
      <p:pic>
        <p:nvPicPr>
          <p:cNvPr id="266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2400"/>
            <a:ext cx="3400425"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5"/>
          <p:cNvSpPr txBox="1">
            <a:spLocks noChangeArrowheads="1"/>
          </p:cNvSpPr>
          <p:nvPr/>
        </p:nvSpPr>
        <p:spPr bwMode="auto">
          <a:xfrm>
            <a:off x="609600" y="1447800"/>
            <a:ext cx="4343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Overlapping waves algebraically add to produce a </a:t>
            </a:r>
            <a:r>
              <a:rPr lang="en-US" altLang="zh-TW" sz="2400" b="1">
                <a:solidFill>
                  <a:schemeClr val="tx1"/>
                </a:solidFill>
                <a:latin typeface="Times New Roman" panose="02020603050405020304" pitchFamily="18" charset="0"/>
                <a:ea typeface="PMingLiU" pitchFamily="18" charset="-120"/>
              </a:rPr>
              <a:t>resultant wave (or net wave).</a:t>
            </a:r>
          </a:p>
          <a:p>
            <a:pPr eaLnBrk="1" hangingPunct="1">
              <a:spcBef>
                <a:spcPct val="0"/>
              </a:spcBef>
              <a:buClrTx/>
              <a:buFontTx/>
              <a:buChar char="•"/>
            </a:pPr>
            <a:endParaRPr lang="en-US" altLang="zh-TW" sz="2400" b="1">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Overlapping waves do not in any way alter the travel of each other.</a:t>
            </a:r>
          </a:p>
          <a:p>
            <a:pPr eaLnBrk="1" hangingPunct="1">
              <a:spcBef>
                <a:spcPct val="0"/>
              </a:spcBef>
              <a:buClrTx/>
              <a:buFontTx/>
              <a:buNone/>
            </a:pPr>
            <a:endParaRPr lang="en-US" altLang="zh-TW" sz="2400">
              <a:solidFill>
                <a:schemeClr val="tx1"/>
              </a:solidFill>
              <a:latin typeface="Times New Roman" panose="02020603050405020304" pitchFamily="18" charset="0"/>
              <a:ea typeface="PMingLiU" pitchFamily="18" charset="-120"/>
            </a:endParaRPr>
          </a:p>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They interfere but do not interact.</a:t>
            </a:r>
          </a:p>
        </p:txBody>
      </p:sp>
      <p:pic>
        <p:nvPicPr>
          <p:cNvPr id="26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38258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文字方塊 1"/>
          <p:cNvSpPr txBox="1">
            <a:spLocks noChangeArrowheads="1"/>
          </p:cNvSpPr>
          <p:nvPr/>
        </p:nvSpPr>
        <p:spPr bwMode="auto">
          <a:xfrm>
            <a:off x="304800" y="5105400"/>
            <a:ext cx="495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1" lang="en-US" altLang="zh-TW" sz="2400">
                <a:solidFill>
                  <a:srgbClr val="6600FF"/>
                </a:solidFill>
                <a:latin typeface="Times New Roman" panose="02020603050405020304" pitchFamily="18" charset="0"/>
                <a:ea typeface="PMingLiU" pitchFamily="18" charset="-120"/>
              </a:rPr>
              <a:t># The </a:t>
            </a:r>
            <a:r>
              <a:rPr kumimoji="1" lang="en-US" altLang="zh-TW" sz="2400">
                <a:solidFill>
                  <a:srgbClr val="FF0000"/>
                </a:solidFill>
                <a:latin typeface="Times New Roman" panose="02020603050405020304" pitchFamily="18" charset="0"/>
                <a:ea typeface="PMingLiU" pitchFamily="18" charset="-120"/>
              </a:rPr>
              <a:t>principle of linear superposition </a:t>
            </a:r>
            <a:r>
              <a:rPr kumimoji="1" lang="en-US" altLang="zh-TW" sz="2400">
                <a:solidFill>
                  <a:srgbClr val="6600FF"/>
                </a:solidFill>
                <a:latin typeface="Times New Roman" panose="02020603050405020304" pitchFamily="18" charset="0"/>
                <a:ea typeface="PMingLiU" pitchFamily="18" charset="-120"/>
              </a:rPr>
              <a:t>is valid only when the amplitude is small. </a:t>
            </a:r>
            <a:endParaRPr kumimoji="1" lang="zh-TW" altLang="en-US" sz="2400">
              <a:solidFill>
                <a:srgbClr val="6600FF"/>
              </a:solidFill>
              <a:latin typeface="Times New Roman" panose="02020603050405020304" pitchFamily="18" charset="0"/>
              <a:ea typeface="PMingLiU" pitchFamily="18" charset="-120"/>
            </a:endParaRPr>
          </a:p>
        </p:txBody>
      </p:sp>
    </p:spTree>
    <p:extLst>
      <p:ext uri="{BB962C8B-B14F-4D97-AF65-F5344CB8AC3E}">
        <p14:creationId xmlns:p14="http://schemas.microsoft.com/office/powerpoint/2010/main" val="421253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0" y="0"/>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
        <p:nvSpPr>
          <p:cNvPr id="27651" name="TextBox 5"/>
          <p:cNvSpPr txBox="1">
            <a:spLocks noChangeArrowheads="1"/>
          </p:cNvSpPr>
          <p:nvPr/>
        </p:nvSpPr>
        <p:spPr bwMode="auto">
          <a:xfrm>
            <a:off x="228600" y="6858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a:solidFill>
                  <a:schemeClr val="tx1"/>
                </a:solidFill>
                <a:latin typeface="Times New Roman" panose="02020603050405020304" pitchFamily="18" charset="0"/>
                <a:ea typeface="PMingLiU" pitchFamily="18" charset="-120"/>
              </a:rPr>
              <a:t>If two sinusoidal waves of the same amplitude and wavelength travel in the </a:t>
            </a:r>
            <a:r>
              <a:rPr lang="en-US" altLang="zh-TW" sz="2400" i="1">
                <a:solidFill>
                  <a:schemeClr val="tx1"/>
                </a:solidFill>
                <a:latin typeface="Times New Roman" panose="02020603050405020304" pitchFamily="18" charset="0"/>
                <a:ea typeface="PMingLiU" pitchFamily="18" charset="-120"/>
              </a:rPr>
              <a:t>same </a:t>
            </a:r>
            <a:r>
              <a:rPr lang="en-US" altLang="zh-TW" sz="2400">
                <a:solidFill>
                  <a:schemeClr val="tx1"/>
                </a:solidFill>
                <a:latin typeface="Times New Roman" panose="02020603050405020304" pitchFamily="18" charset="0"/>
                <a:ea typeface="PMingLiU" pitchFamily="18" charset="-120"/>
              </a:rPr>
              <a:t>direction along a stretched string, they interfere to produce a resultant sinusoidal wave traveling in that direction.</a:t>
            </a:r>
          </a:p>
        </p:txBody>
      </p:sp>
      <p:grpSp>
        <p:nvGrpSpPr>
          <p:cNvPr id="27652" name="Group 14"/>
          <p:cNvGrpSpPr>
            <a:grpSpLocks/>
          </p:cNvGrpSpPr>
          <p:nvPr/>
        </p:nvGrpSpPr>
        <p:grpSpPr bwMode="auto">
          <a:xfrm>
            <a:off x="609600" y="2057400"/>
            <a:ext cx="8229600" cy="3429000"/>
            <a:chOff x="1371600" y="2057400"/>
            <a:chExt cx="7467600" cy="2847975"/>
          </a:xfrm>
        </p:grpSpPr>
        <p:pic>
          <p:nvPicPr>
            <p:cNvPr id="276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2276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667000"/>
              <a:ext cx="26574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33600"/>
              <a:ext cx="4267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429000"/>
              <a:ext cx="421307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5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724400"/>
            <a:ext cx="4292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triped Right Arrow 12"/>
          <p:cNvSpPr>
            <a:spLocks/>
          </p:cNvSpPr>
          <p:nvPr/>
        </p:nvSpPr>
        <p:spPr bwMode="auto">
          <a:xfrm>
            <a:off x="3581400" y="2514600"/>
            <a:ext cx="304800" cy="152400"/>
          </a:xfrm>
          <a:custGeom>
            <a:avLst/>
            <a:gdLst>
              <a:gd name="T0" fmla="*/ 228600 w 304800"/>
              <a:gd name="T1" fmla="*/ 0 h 152400"/>
              <a:gd name="T2" fmla="*/ 0 w 304800"/>
              <a:gd name="T3" fmla="*/ 76200 h 152400"/>
              <a:gd name="T4" fmla="*/ 228600 w 304800"/>
              <a:gd name="T5" fmla="*/ 152400 h 152400"/>
              <a:gd name="T6" fmla="*/ 304800 w 304800"/>
              <a:gd name="T7" fmla="*/ 76200 h 152400"/>
              <a:gd name="T8" fmla="*/ 17694720 60000 65536"/>
              <a:gd name="T9" fmla="*/ 11796480 60000 65536"/>
              <a:gd name="T10" fmla="*/ 5898240 60000 65536"/>
              <a:gd name="T11" fmla="*/ 0 60000 65536"/>
              <a:gd name="T12" fmla="*/ 23812 w 304800"/>
              <a:gd name="T13" fmla="*/ 38100 h 152400"/>
              <a:gd name="T14" fmla="*/ 266700 w 304800"/>
              <a:gd name="T15" fmla="*/ 114300 h 152400"/>
            </a:gdLst>
            <a:ahLst/>
            <a:cxnLst>
              <a:cxn ang="T8">
                <a:pos x="T0" y="T1"/>
              </a:cxn>
              <a:cxn ang="T9">
                <a:pos x="T2" y="T3"/>
              </a:cxn>
              <a:cxn ang="T10">
                <a:pos x="T4" y="T5"/>
              </a:cxn>
              <a:cxn ang="T11">
                <a:pos x="T6" y="T7"/>
              </a:cxn>
            </a:cxnLst>
            <a:rect l="T12" t="T13" r="T14" b="T15"/>
            <a:pathLst>
              <a:path w="304800" h="152400">
                <a:moveTo>
                  <a:pt x="0" y="38100"/>
                </a:moveTo>
                <a:lnTo>
                  <a:pt x="4763" y="38100"/>
                </a:lnTo>
                <a:lnTo>
                  <a:pt x="4763" y="114300"/>
                </a:lnTo>
                <a:lnTo>
                  <a:pt x="0" y="114300"/>
                </a:lnTo>
                <a:lnTo>
                  <a:pt x="0" y="38100"/>
                </a:lnTo>
                <a:close/>
                <a:moveTo>
                  <a:pt x="9525" y="38100"/>
                </a:moveTo>
                <a:lnTo>
                  <a:pt x="19050" y="38100"/>
                </a:lnTo>
                <a:lnTo>
                  <a:pt x="19050" y="114300"/>
                </a:lnTo>
                <a:lnTo>
                  <a:pt x="9525" y="114300"/>
                </a:lnTo>
                <a:lnTo>
                  <a:pt x="9525" y="38100"/>
                </a:lnTo>
                <a:close/>
                <a:moveTo>
                  <a:pt x="23812" y="38100"/>
                </a:moveTo>
                <a:lnTo>
                  <a:pt x="228600" y="38100"/>
                </a:lnTo>
                <a:lnTo>
                  <a:pt x="228600" y="0"/>
                </a:lnTo>
                <a:lnTo>
                  <a:pt x="304800" y="76200"/>
                </a:lnTo>
                <a:lnTo>
                  <a:pt x="228600" y="152400"/>
                </a:lnTo>
                <a:lnTo>
                  <a:pt x="228600" y="114300"/>
                </a:lnTo>
                <a:lnTo>
                  <a:pt x="23812" y="114300"/>
                </a:lnTo>
                <a:lnTo>
                  <a:pt x="23812" y="38100"/>
                </a:lnTo>
                <a:close/>
              </a:path>
            </a:pathLst>
          </a:custGeom>
          <a:gradFill rotWithShape="1">
            <a:gsLst>
              <a:gs pos="0">
                <a:srgbClr val="E1E1FF"/>
              </a:gs>
              <a:gs pos="64999">
                <a:srgbClr val="B6B6FF"/>
              </a:gs>
              <a:gs pos="100000">
                <a:srgbClr val="9595FF"/>
              </a:gs>
            </a:gsLst>
            <a:lin ang="5400000" scaled="1"/>
          </a:gradFill>
          <a:ln w="9525" cap="flat" cmpd="sng">
            <a:solidFill>
              <a:srgbClr val="2E2ECB"/>
            </a:solidFill>
            <a:prstDash val="solid"/>
            <a:round/>
            <a:headEnd/>
            <a:tailEnd/>
          </a:ln>
          <a:effectLst>
            <a:outerShdw blurRad="63500" dist="20000" dir="5400000" rotWithShape="0">
              <a:srgbClr val="000000">
                <a:alpha val="37999"/>
              </a:srgbClr>
            </a:outerShdw>
          </a:effectLst>
        </p:spPr>
        <p:txBody>
          <a:bodyPr anchor="ctr"/>
          <a:lstStyle/>
          <a:p>
            <a:pPr eaLnBrk="1" hangingPunct="1">
              <a:defRPr/>
            </a:pPr>
            <a:endParaRPr lang="en-US"/>
          </a:p>
        </p:txBody>
      </p:sp>
      <p:sp>
        <p:nvSpPr>
          <p:cNvPr id="14" name="Down Arrow 13"/>
          <p:cNvSpPr>
            <a:spLocks noChangeArrowheads="1"/>
          </p:cNvSpPr>
          <p:nvPr/>
        </p:nvSpPr>
        <p:spPr bwMode="auto">
          <a:xfrm>
            <a:off x="6019800" y="2971800"/>
            <a:ext cx="609600" cy="533400"/>
          </a:xfrm>
          <a:prstGeom prst="downArrow">
            <a:avLst>
              <a:gd name="adj1" fmla="val 50000"/>
              <a:gd name="adj2" fmla="val 50000"/>
            </a:avLst>
          </a:prstGeom>
          <a:gradFill rotWithShape="1">
            <a:gsLst>
              <a:gs pos="0">
                <a:srgbClr val="9595FF"/>
              </a:gs>
              <a:gs pos="35001">
                <a:srgbClr val="B6B6FF"/>
              </a:gs>
              <a:gs pos="100000">
                <a:srgbClr val="E1E1FF"/>
              </a:gs>
            </a:gsLst>
            <a:lin ang="16200000" scaled="1"/>
          </a:gradFill>
          <a:ln w="9525">
            <a:solidFill>
              <a:srgbClr val="2E2ECB"/>
            </a:solidFill>
            <a:miter lim="800000"/>
            <a:headEnd/>
            <a:tailEnd/>
          </a:ln>
          <a:effectLst>
            <a:outerShdw blurRad="63500" dist="20000" dir="5400000" rotWithShape="0">
              <a:srgbClr val="000000">
                <a:alpha val="37999"/>
              </a:srgbClr>
            </a:outerShdw>
          </a:effectLst>
        </p:spPr>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eaLnBrk="1" hangingPunct="1">
              <a:defRPr/>
            </a:pPr>
            <a:endParaRPr kumimoji="0" lang="zh-TW" altLang="en-US">
              <a:solidFill>
                <a:srgbClr val="000000"/>
              </a:solidFill>
            </a:endParaRPr>
          </a:p>
        </p:txBody>
      </p:sp>
    </p:spTree>
    <p:extLst>
      <p:ext uri="{BB962C8B-B14F-4D97-AF65-F5344CB8AC3E}">
        <p14:creationId xmlns:p14="http://schemas.microsoft.com/office/powerpoint/2010/main" val="1811568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73075"/>
            <a:ext cx="7924800" cy="614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1"/>
          <p:cNvSpPr txBox="1">
            <a:spLocks noChangeArrowheads="1"/>
          </p:cNvSpPr>
          <p:nvPr/>
        </p:nvSpPr>
        <p:spPr bwMode="auto">
          <a:xfrm>
            <a:off x="0" y="0"/>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Tree>
    <p:extLst>
      <p:ext uri="{BB962C8B-B14F-4D97-AF65-F5344CB8AC3E}">
        <p14:creationId xmlns:p14="http://schemas.microsoft.com/office/powerpoint/2010/main" val="414132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6979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1"/>
          <p:cNvSpPr txBox="1">
            <a:spLocks noChangeArrowheads="1"/>
          </p:cNvSpPr>
          <p:nvPr/>
        </p:nvSpPr>
        <p:spPr bwMode="auto">
          <a:xfrm>
            <a:off x="609600" y="26988"/>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000" b="1" i="1">
                <a:solidFill>
                  <a:srgbClr val="0070C0"/>
                </a:solidFill>
                <a:latin typeface="Arial" panose="020B0604020202020204" pitchFamily="34" charset="0"/>
                <a:ea typeface="PMingLiU" pitchFamily="18" charset="-120"/>
                <a:cs typeface="Arial" panose="020B0604020202020204" pitchFamily="34" charset="0"/>
              </a:rPr>
              <a:t>Interference of Waves</a:t>
            </a:r>
          </a:p>
        </p:txBody>
      </p:sp>
    </p:spTree>
    <p:extLst>
      <p:ext uri="{BB962C8B-B14F-4D97-AF65-F5344CB8AC3E}">
        <p14:creationId xmlns:p14="http://schemas.microsoft.com/office/powerpoint/2010/main" val="141871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spcBef>
                <a:spcPct val="50000"/>
              </a:spcBef>
            </a:pPr>
            <a:r>
              <a:rPr lang="en-US" sz="3200" b="1" dirty="0">
                <a:effectLst/>
              </a:rPr>
              <a:t>                        Transverse Waves</a:t>
            </a:r>
          </a:p>
        </p:txBody>
      </p:sp>
      <p:pic>
        <p:nvPicPr>
          <p:cNvPr id="5126" name="Picture 6" descr="Twave"/>
          <p:cNvPicPr>
            <a:picLocks noChangeAspect="1" noChangeArrowheads="1"/>
          </p:cNvPicPr>
          <p:nvPr/>
        </p:nvPicPr>
        <p:blipFill>
          <a:blip r:embed="rId3"/>
          <a:srcRect/>
          <a:stretch>
            <a:fillRect/>
          </a:stretch>
        </p:blipFill>
        <p:spPr bwMode="auto">
          <a:xfrm>
            <a:off x="1676400" y="990600"/>
            <a:ext cx="4610100" cy="1352550"/>
          </a:xfrm>
          <a:prstGeom prst="rect">
            <a:avLst/>
          </a:prstGeom>
          <a:noFill/>
        </p:spPr>
      </p:pic>
      <p:sp>
        <p:nvSpPr>
          <p:cNvPr id="5127" name="Text Box 7"/>
          <p:cNvSpPr txBox="1">
            <a:spLocks noChangeArrowheads="1"/>
          </p:cNvSpPr>
          <p:nvPr/>
        </p:nvSpPr>
        <p:spPr bwMode="auto">
          <a:xfrm>
            <a:off x="609600" y="2362200"/>
            <a:ext cx="8534400" cy="954107"/>
          </a:xfrm>
          <a:prstGeom prst="rect">
            <a:avLst/>
          </a:prstGeom>
          <a:noFill/>
          <a:ln w="9525">
            <a:noFill/>
            <a:miter lim="800000"/>
            <a:headEnd/>
            <a:tailEnd/>
          </a:ln>
          <a:effectLst/>
        </p:spPr>
        <p:txBody>
          <a:bodyPr wrap="square">
            <a:spAutoFit/>
          </a:bodyPr>
          <a:lstStyle/>
          <a:p>
            <a:pPr algn="ctr">
              <a:spcBef>
                <a:spcPct val="50000"/>
              </a:spcBef>
            </a:pPr>
            <a:r>
              <a:rPr lang="en-US" sz="2800" dirty="0">
                <a:effectLst/>
              </a:rPr>
              <a:t>   In a transverse wave the matter in the wave moves up and down at a right angle to the direction of the wave</a:t>
            </a:r>
          </a:p>
        </p:txBody>
      </p:sp>
      <p:pic>
        <p:nvPicPr>
          <p:cNvPr id="6" name="Picture 6" descr="waveparts1"/>
          <p:cNvPicPr>
            <a:picLocks noChangeAspect="1" noChangeArrowheads="1"/>
          </p:cNvPicPr>
          <p:nvPr/>
        </p:nvPicPr>
        <p:blipFill>
          <a:blip r:embed="rId4"/>
          <a:srcRect/>
          <a:stretch>
            <a:fillRect/>
          </a:stretch>
        </p:blipFill>
        <p:spPr bwMode="auto">
          <a:xfrm>
            <a:off x="1828800" y="3581400"/>
            <a:ext cx="6428792" cy="2971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p:cTn id="7" dur="500" fill="hold"/>
                                        <p:tgtEl>
                                          <p:spTgt spid="5125"/>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125"/>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125"/>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12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anim calcmode="lin" valueType="num">
                                      <p:cBhvr additive="base">
                                        <p:cTn id="15" dur="2000" fill="hold"/>
                                        <p:tgtEl>
                                          <p:spTgt spid="5126"/>
                                        </p:tgtEl>
                                        <p:attrNameLst>
                                          <p:attrName>ppt_x</p:attrName>
                                        </p:attrNameLst>
                                      </p:cBhvr>
                                      <p:tavLst>
                                        <p:tav tm="0">
                                          <p:val>
                                            <p:strVal val="0-#ppt_w/2"/>
                                          </p:val>
                                        </p:tav>
                                        <p:tav tm="100000">
                                          <p:val>
                                            <p:strVal val="#ppt_x"/>
                                          </p:val>
                                        </p:tav>
                                      </p:tavLst>
                                    </p:anim>
                                    <p:anim calcmode="lin" valueType="num">
                                      <p:cBhvr additive="base">
                                        <p:cTn id="16" dur="2000" fill="hold"/>
                                        <p:tgtEl>
                                          <p:spTgt spid="512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nodeType="clickEffect">
                                  <p:stCondLst>
                                    <p:cond delay="0"/>
                                  </p:stCondLst>
                                  <p:childTnLst>
                                    <p:anim calcmode="lin" valueType="num">
                                      <p:cBhvr additive="base">
                                        <p:cTn id="20" dur="2000"/>
                                        <p:tgtEl>
                                          <p:spTgt spid="5126"/>
                                        </p:tgtEl>
                                        <p:attrNameLst>
                                          <p:attrName>ppt_x</p:attrName>
                                        </p:attrNameLst>
                                      </p:cBhvr>
                                      <p:tavLst>
                                        <p:tav tm="0">
                                          <p:val>
                                            <p:strVal val="ppt_x"/>
                                          </p:val>
                                        </p:tav>
                                        <p:tav tm="100000">
                                          <p:val>
                                            <p:strVal val="1+ppt_w/2"/>
                                          </p:val>
                                        </p:tav>
                                      </p:tavLst>
                                    </p:anim>
                                    <p:anim calcmode="lin" valueType="num">
                                      <p:cBhvr additive="base">
                                        <p:cTn id="21" dur="2000"/>
                                        <p:tgtEl>
                                          <p:spTgt spid="5126"/>
                                        </p:tgtEl>
                                        <p:attrNameLst>
                                          <p:attrName>ppt_y</p:attrName>
                                        </p:attrNameLst>
                                      </p:cBhvr>
                                      <p:tavLst>
                                        <p:tav tm="0">
                                          <p:val>
                                            <p:strVal val="ppt_y"/>
                                          </p:val>
                                        </p:tav>
                                        <p:tav tm="100000">
                                          <p:val>
                                            <p:strVal val="ppt_y"/>
                                          </p:val>
                                        </p:tav>
                                      </p:tavLst>
                                    </p:anim>
                                    <p:set>
                                      <p:cBhvr>
                                        <p:cTn id="22" dur="1" fill="hold">
                                          <p:stCondLst>
                                            <p:cond delay="1999"/>
                                          </p:stCondLst>
                                        </p:cTn>
                                        <p:tgtEl>
                                          <p:spTgt spid="51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5127"/>
                                        </p:tgtEl>
                                        <p:attrNameLst>
                                          <p:attrName>style.visibility</p:attrName>
                                        </p:attrNameLst>
                                      </p:cBhvr>
                                      <p:to>
                                        <p:strVal val="visible"/>
                                      </p:to>
                                    </p:set>
                                    <p:anim calcmode="lin" valueType="num">
                                      <p:cBhvr>
                                        <p:cTn id="27" dur="500" fill="hold"/>
                                        <p:tgtEl>
                                          <p:spTgt spid="5127"/>
                                        </p:tgtEl>
                                        <p:attrNameLst>
                                          <p:attrName>ppt_w</p:attrName>
                                        </p:attrNameLst>
                                      </p:cBhvr>
                                      <p:tavLst>
                                        <p:tav tm="0">
                                          <p:val>
                                            <p:fltVal val="0"/>
                                          </p:val>
                                        </p:tav>
                                        <p:tav tm="100000">
                                          <p:val>
                                            <p:strVal val="#ppt_w"/>
                                          </p:val>
                                        </p:tav>
                                      </p:tavLst>
                                    </p:anim>
                                    <p:anim calcmode="lin" valueType="num">
                                      <p:cBhvr>
                                        <p:cTn id="28" dur="500" fill="hold"/>
                                        <p:tgtEl>
                                          <p:spTgt spid="5127"/>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126"/>
                                        </p:tgtEl>
                                        <p:attrNameLst>
                                          <p:attrName>style.visibility</p:attrName>
                                        </p:attrNameLst>
                                      </p:cBhvr>
                                      <p:to>
                                        <p:strVal val="visible"/>
                                      </p:to>
                                    </p:set>
                                    <p:anim calcmode="lin" valueType="num">
                                      <p:cBhvr additive="base">
                                        <p:cTn id="33" dur="1000" fill="hold"/>
                                        <p:tgtEl>
                                          <p:spTgt spid="5126"/>
                                        </p:tgtEl>
                                        <p:attrNameLst>
                                          <p:attrName>ppt_x</p:attrName>
                                        </p:attrNameLst>
                                      </p:cBhvr>
                                      <p:tavLst>
                                        <p:tav tm="0">
                                          <p:val>
                                            <p:strVal val="0-#ppt_w/2"/>
                                          </p:val>
                                        </p:tav>
                                        <p:tav tm="100000">
                                          <p:val>
                                            <p:strVal val="#ppt_x"/>
                                          </p:val>
                                        </p:tav>
                                      </p:tavLst>
                                    </p:anim>
                                    <p:anim calcmode="lin" valueType="num">
                                      <p:cBhvr additive="base">
                                        <p:cTn id="34" dur="1000" fill="hold"/>
                                        <p:tgtEl>
                                          <p:spTgt spid="5126"/>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xit" presetSubtype="2" fill="hold" nodeType="afterEffect">
                                  <p:stCondLst>
                                    <p:cond delay="0"/>
                                  </p:stCondLst>
                                  <p:childTnLst>
                                    <p:anim calcmode="lin" valueType="num">
                                      <p:cBhvr additive="base">
                                        <p:cTn id="37" dur="1000"/>
                                        <p:tgtEl>
                                          <p:spTgt spid="5126"/>
                                        </p:tgtEl>
                                        <p:attrNameLst>
                                          <p:attrName>ppt_x</p:attrName>
                                        </p:attrNameLst>
                                      </p:cBhvr>
                                      <p:tavLst>
                                        <p:tav tm="0">
                                          <p:val>
                                            <p:strVal val="ppt_x"/>
                                          </p:val>
                                        </p:tav>
                                        <p:tav tm="100000">
                                          <p:val>
                                            <p:strVal val="1+ppt_w/2"/>
                                          </p:val>
                                        </p:tav>
                                      </p:tavLst>
                                    </p:anim>
                                    <p:anim calcmode="lin" valueType="num">
                                      <p:cBhvr additive="base">
                                        <p:cTn id="38" dur="1000"/>
                                        <p:tgtEl>
                                          <p:spTgt spid="5126"/>
                                        </p:tgtEl>
                                        <p:attrNameLst>
                                          <p:attrName>ppt_y</p:attrName>
                                        </p:attrNameLst>
                                      </p:cBhvr>
                                      <p:tavLst>
                                        <p:tav tm="0">
                                          <p:val>
                                            <p:strVal val="ppt_y"/>
                                          </p:val>
                                        </p:tav>
                                        <p:tav tm="100000">
                                          <p:val>
                                            <p:strVal val="ppt_y"/>
                                          </p:val>
                                        </p:tav>
                                      </p:tavLst>
                                    </p:anim>
                                    <p:set>
                                      <p:cBhvr>
                                        <p:cTn id="39" dur="1" fill="hold">
                                          <p:stCondLst>
                                            <p:cond delay="999"/>
                                          </p:stCondLst>
                                        </p:cTn>
                                        <p:tgtEl>
                                          <p:spTgt spid="51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228725"/>
            <a:ext cx="79724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nvSpPr>
        <p:spPr bwMode="auto">
          <a:xfrm>
            <a:off x="0" y="0"/>
            <a:ext cx="385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TW" sz="2400" b="1">
                <a:solidFill>
                  <a:srgbClr val="FF0000"/>
                </a:solidFill>
                <a:latin typeface="Times New Roman" panose="02020603050405020304" pitchFamily="18" charset="0"/>
                <a:ea typeface="PMingLiU" pitchFamily="18" charset="-120"/>
              </a:rPr>
              <a:t>Example, Transverse Wave:</a:t>
            </a:r>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762000"/>
            <a:ext cx="91519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568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2461BA-DF51-D07F-1358-A2E91F6ED16C}"/>
                  </a:ext>
                </a:extLst>
              </p:cNvPr>
              <p:cNvSpPr txBox="1"/>
              <p:nvPr/>
            </p:nvSpPr>
            <p:spPr>
              <a:xfrm>
                <a:off x="762000" y="228600"/>
                <a:ext cx="8229600" cy="6406241"/>
              </a:xfrm>
              <a:prstGeom prst="rect">
                <a:avLst/>
              </a:prstGeom>
              <a:noFill/>
            </p:spPr>
            <p:txBody>
              <a:bodyPr wrap="square">
                <a:spAutoFit/>
              </a:bodyPr>
              <a:lstStyle/>
              <a:p>
                <a:pPr marL="342900" marR="0" lvl="0" indent="-342900" algn="just" rtl="0">
                  <a:lnSpc>
                    <a:spcPct val="107000"/>
                  </a:lnSpc>
                  <a:spcBef>
                    <a:spcPts val="0"/>
                  </a:spcBef>
                  <a:spcAft>
                    <a:spcPts val="0"/>
                  </a:spcAft>
                  <a:buFont typeface="+mj-lt"/>
                  <a:buAutoNum type="arabicPeriod"/>
                </a:pPr>
                <a:r>
                  <a:rPr lang="en-US" sz="2800" dirty="0">
                    <a:effectLst/>
                    <a:latin typeface="Times New Roman" panose="02020603050405020304" pitchFamily="18" charset="0"/>
                    <a:ea typeface="Calibri" panose="020F0502020204030204" pitchFamily="34" charset="0"/>
                    <a:cs typeface="Arial" panose="020B0604020202020204" pitchFamily="34" charset="0"/>
                  </a:rPr>
                  <a:t>A pulse moving to the right along the x axis is represented by the wave function: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y (x, t) = </a:t>
                </a:r>
                <a14:m>
                  <m:oMath xmlns:m="http://schemas.openxmlformats.org/officeDocument/2006/math">
                    <m:f>
                      <m:fPr>
                        <m:ctrlPr>
                          <a:rPr lang="en-US" sz="3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3200">
                            <a:effectLst/>
                            <a:latin typeface="Cambria Math" panose="02040503050406030204" pitchFamily="18" charset="0"/>
                            <a:ea typeface="Calibri" panose="020F0502020204030204" pitchFamily="34" charset="0"/>
                            <a:cs typeface="Times New Roman" panose="02020603050405020304" pitchFamily="18" charset="0"/>
                          </a:rPr>
                          <m:t>2</m:t>
                        </m:r>
                      </m:num>
                      <m:den>
                        <m:sSup>
                          <m:sSupPr>
                            <m:ctrlPr>
                              <a:rPr lang="en-US" sz="3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3200" i="1">
                                    <a:effectLst/>
                                    <a:latin typeface="Cambria Math" panose="02040503050406030204" pitchFamily="18" charset="0"/>
                                    <a:ea typeface="Calibri" panose="020F0502020204030204" pitchFamily="34" charset="0"/>
                                    <a:cs typeface="Times New Roman" panose="02020603050405020304" pitchFamily="18" charset="0"/>
                                  </a:rPr>
                                  <m:t>𝑥</m:t>
                                </m:r>
                                <m:r>
                                  <a:rPr lang="en-US" sz="3200" i="1">
                                    <a:effectLst/>
                                    <a:latin typeface="Cambria Math" panose="02040503050406030204" pitchFamily="18" charset="0"/>
                                    <a:ea typeface="Calibri" panose="020F0502020204030204" pitchFamily="34" charset="0"/>
                                    <a:cs typeface="Times New Roman" panose="02020603050405020304" pitchFamily="18" charset="0"/>
                                  </a:rPr>
                                  <m:t>−</m:t>
                                </m:r>
                                <m:r>
                                  <a:rPr lang="en-US" sz="3200">
                                    <a:effectLst/>
                                    <a:latin typeface="Cambria Math" panose="02040503050406030204" pitchFamily="18" charset="0"/>
                                    <a:ea typeface="Calibri" panose="020F0502020204030204" pitchFamily="34" charset="0"/>
                                    <a:cs typeface="Times New Roman" panose="02020603050405020304" pitchFamily="18" charset="0"/>
                                  </a:rPr>
                                  <m:t>3.0</m:t>
                                </m:r>
                                <m:r>
                                  <a:rPr lang="en-US" sz="3200" i="1">
                                    <a:effectLst/>
                                    <a:latin typeface="Cambria Math" panose="02040503050406030204" pitchFamily="18" charset="0"/>
                                    <a:ea typeface="Calibri" panose="020F0502020204030204" pitchFamily="34" charset="0"/>
                                    <a:cs typeface="Times New Roman" panose="02020603050405020304" pitchFamily="18" charset="0"/>
                                  </a:rPr>
                                  <m:t>𝑡</m:t>
                                </m:r>
                              </m:e>
                            </m:d>
                          </m:e>
                          <m:sup>
                            <m:r>
                              <a:rPr lang="en-US" sz="32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3200">
                            <a:effectLst/>
                            <a:latin typeface="Cambria Math" panose="02040503050406030204" pitchFamily="18" charset="0"/>
                            <a:ea typeface="Calibri" panose="020F0502020204030204" pitchFamily="34" charset="0"/>
                            <a:cs typeface="Times New Roman" panose="02020603050405020304" pitchFamily="18" charset="0"/>
                          </a:rPr>
                          <m:t>+1</m:t>
                        </m:r>
                      </m:den>
                    </m:f>
                  </m:oMath>
                </a14:m>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where x and y are measured in centimeters and t is measured in seconds.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2800" dirty="0">
                    <a:effectLst/>
                    <a:latin typeface="Times New Roman" panose="02020603050405020304" pitchFamily="18" charset="0"/>
                    <a:ea typeface="Calibri" panose="020F0502020204030204" pitchFamily="34" charset="0"/>
                    <a:cs typeface="Arial" panose="020B0604020202020204" pitchFamily="34" charset="0"/>
                  </a:rPr>
                  <a:t>   Plot the wave function at t = 0, t = 1.0 s and t = 2.0 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2800" dirty="0">
                    <a:effectLst/>
                    <a:latin typeface="Calibri" panose="020F0502020204030204" pitchFamily="34" charset="0"/>
                    <a:ea typeface="Calibri" panose="020F0502020204030204" pitchFamily="34" charset="0"/>
                    <a:cs typeface="Arial" panose="020B0604020202020204" pitchFamily="34" charset="0"/>
                  </a:rPr>
                  <a:t>(a) Write the expression for y as a function as a function of x and t for a sinusoidal wave traveling along a rope in the negative x direction with the following characteristics: A=8 cm , λ=80.0 cm , f= 3 Hz , and y(0,t) =0 at t=0   (b) Write the expression for y as a function of x and t for the wave in part(a) assuming that y(x,0) =0 at the point x= 10 cm</a:t>
                </a:r>
              </a:p>
            </p:txBody>
          </p:sp>
        </mc:Choice>
        <mc:Fallback xmlns="">
          <p:sp>
            <p:nvSpPr>
              <p:cNvPr id="3" name="TextBox 2">
                <a:extLst>
                  <a:ext uri="{FF2B5EF4-FFF2-40B4-BE49-F238E27FC236}">
                    <a16:creationId xmlns:a16="http://schemas.microsoft.com/office/drawing/2014/main" id="{F22461BA-DF51-D07F-1358-A2E91F6ED16C}"/>
                  </a:ext>
                </a:extLst>
              </p:cNvPr>
              <p:cNvSpPr txBox="1">
                <a:spLocks noRot="1" noChangeAspect="1" noMove="1" noResize="1" noEditPoints="1" noAdjustHandles="1" noChangeArrowheads="1" noChangeShapeType="1" noTextEdit="1"/>
              </p:cNvSpPr>
              <p:nvPr/>
            </p:nvSpPr>
            <p:spPr>
              <a:xfrm>
                <a:off x="762000" y="228600"/>
                <a:ext cx="8229600" cy="6406241"/>
              </a:xfrm>
              <a:prstGeom prst="rect">
                <a:avLst/>
              </a:prstGeom>
              <a:blipFill>
                <a:blip r:embed="rId2"/>
                <a:stretch>
                  <a:fillRect l="-1556" t="-1048" r="-1481" b="-1714"/>
                </a:stretch>
              </a:blipFill>
            </p:spPr>
            <p:txBody>
              <a:bodyPr/>
              <a:lstStyle/>
              <a:p>
                <a:r>
                  <a:rPr lang="en-US">
                    <a:noFill/>
                  </a:rPr>
                  <a:t> </a:t>
                </a:r>
              </a:p>
            </p:txBody>
          </p:sp>
        </mc:Fallback>
      </mc:AlternateContent>
    </p:spTree>
    <p:extLst>
      <p:ext uri="{BB962C8B-B14F-4D97-AF65-F5344CB8AC3E}">
        <p14:creationId xmlns:p14="http://schemas.microsoft.com/office/powerpoint/2010/main" val="108702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067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longtitudinal wave"/>
          <p:cNvPicPr>
            <a:picLocks noChangeAspect="1" noChangeArrowheads="1" noCrop="1"/>
          </p:cNvPicPr>
          <p:nvPr/>
        </p:nvPicPr>
        <p:blipFill>
          <a:blip r:embed="rId2"/>
          <a:srcRect/>
          <a:stretch>
            <a:fillRect/>
          </a:stretch>
        </p:blipFill>
        <p:spPr bwMode="auto">
          <a:xfrm>
            <a:off x="2362200" y="2057400"/>
            <a:ext cx="4356100" cy="1828800"/>
          </a:xfrm>
          <a:prstGeom prst="rect">
            <a:avLst/>
          </a:prstGeom>
          <a:noFill/>
          <a:ln w="9525">
            <a:noFill/>
            <a:miter lim="800000"/>
            <a:headEnd/>
            <a:tailEnd/>
          </a:ln>
        </p:spPr>
      </p:pic>
      <p:sp>
        <p:nvSpPr>
          <p:cNvPr id="11268" name="Rectangle 3"/>
          <p:cNvSpPr>
            <a:spLocks noGrp="1" noChangeArrowheads="1"/>
          </p:cNvSpPr>
          <p:nvPr>
            <p:ph idx="1"/>
          </p:nvPr>
        </p:nvSpPr>
        <p:spPr>
          <a:xfrm>
            <a:off x="914400" y="228600"/>
            <a:ext cx="8229600" cy="5897563"/>
          </a:xfrm>
        </p:spPr>
        <p:txBody>
          <a:bodyPr/>
          <a:lstStyle/>
          <a:p>
            <a:pPr eaLnBrk="1" hangingPunct="1"/>
            <a:r>
              <a:rPr lang="en-US" dirty="0"/>
              <a:t>Longitudinal:</a:t>
            </a:r>
          </a:p>
          <a:p>
            <a:pPr lvl="1" eaLnBrk="1" hangingPunct="1"/>
            <a:r>
              <a:rPr lang="en-US" dirty="0"/>
              <a:t>A wave in which the vibration of the medium is parallel to the direction the wave travels</a:t>
            </a:r>
          </a:p>
        </p:txBody>
      </p:sp>
      <p:pic>
        <p:nvPicPr>
          <p:cNvPr id="11269" name="Picture 5" descr="singlepulse"/>
          <p:cNvPicPr>
            <a:picLocks noChangeAspect="1" noChangeArrowheads="1" noCrop="1"/>
          </p:cNvPicPr>
          <p:nvPr/>
        </p:nvPicPr>
        <p:blipFill>
          <a:blip r:embed="rId3"/>
          <a:srcRect/>
          <a:stretch>
            <a:fillRect/>
          </a:stretch>
        </p:blipFill>
        <p:spPr bwMode="auto">
          <a:xfrm>
            <a:off x="1295400" y="3810000"/>
            <a:ext cx="6934200" cy="1017588"/>
          </a:xfrm>
          <a:prstGeom prst="rect">
            <a:avLst/>
          </a:prstGeom>
          <a:noFill/>
          <a:ln w="9525">
            <a:noFill/>
            <a:miter lim="800000"/>
            <a:headEnd/>
            <a:tailEnd/>
          </a:ln>
        </p:spPr>
      </p:pic>
      <p:pic>
        <p:nvPicPr>
          <p:cNvPr id="11270" name="Picture 6" descr="long wave 2"/>
          <p:cNvPicPr>
            <a:picLocks noChangeAspect="1" noChangeArrowheads="1" noCrop="1"/>
          </p:cNvPicPr>
          <p:nvPr/>
        </p:nvPicPr>
        <p:blipFill>
          <a:blip r:embed="rId4"/>
          <a:srcRect/>
          <a:stretch>
            <a:fillRect/>
          </a:stretch>
        </p:blipFill>
        <p:spPr bwMode="auto">
          <a:xfrm>
            <a:off x="1905000" y="4953000"/>
            <a:ext cx="5867400" cy="170338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Parts of a longitudinal wave:</a:t>
            </a:r>
          </a:p>
        </p:txBody>
      </p:sp>
      <p:sp>
        <p:nvSpPr>
          <p:cNvPr id="12291" name="Rectangle 3"/>
          <p:cNvSpPr>
            <a:spLocks noGrp="1" noChangeArrowheads="1"/>
          </p:cNvSpPr>
          <p:nvPr>
            <p:ph idx="1"/>
          </p:nvPr>
        </p:nvSpPr>
        <p:spPr/>
        <p:txBody>
          <a:bodyPr/>
          <a:lstStyle/>
          <a:p>
            <a:pPr eaLnBrk="1" hangingPunct="1"/>
            <a:endParaRPr lang="en-US"/>
          </a:p>
        </p:txBody>
      </p:sp>
      <p:pic>
        <p:nvPicPr>
          <p:cNvPr id="12292" name="Picture 5" descr="wav_9"/>
          <p:cNvPicPr>
            <a:picLocks noChangeAspect="1" noChangeArrowheads="1"/>
          </p:cNvPicPr>
          <p:nvPr/>
        </p:nvPicPr>
        <p:blipFill>
          <a:blip r:embed="rId2"/>
          <a:srcRect/>
          <a:stretch>
            <a:fillRect/>
          </a:stretch>
        </p:blipFill>
        <p:spPr bwMode="auto">
          <a:xfrm>
            <a:off x="1295400" y="1600200"/>
            <a:ext cx="7467600" cy="452913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b="1" i="1"/>
              <a:t>Remember</a:t>
            </a:r>
            <a:r>
              <a:rPr lang="en-US"/>
              <a:t>!</a:t>
            </a:r>
          </a:p>
        </p:txBody>
      </p:sp>
      <p:sp>
        <p:nvSpPr>
          <p:cNvPr id="13315" name="Rectangle 3"/>
          <p:cNvSpPr>
            <a:spLocks noGrp="1" noChangeArrowheads="1"/>
          </p:cNvSpPr>
          <p:nvPr>
            <p:ph idx="1"/>
          </p:nvPr>
        </p:nvSpPr>
        <p:spPr/>
        <p:txBody>
          <a:bodyPr/>
          <a:lstStyle/>
          <a:p>
            <a:pPr eaLnBrk="1" hangingPunct="1"/>
            <a:r>
              <a:rPr lang="en-US"/>
              <a:t>A wave doesn’t move the medium…it’s just energy traveling through the medium!</a:t>
            </a:r>
          </a:p>
        </p:txBody>
      </p:sp>
      <p:pic>
        <p:nvPicPr>
          <p:cNvPr id="13316" name="Picture 5" descr="transversewave"/>
          <p:cNvPicPr>
            <a:picLocks noChangeAspect="1" noChangeArrowheads="1"/>
          </p:cNvPicPr>
          <p:nvPr/>
        </p:nvPicPr>
        <p:blipFill>
          <a:blip r:embed="rId2"/>
          <a:srcRect/>
          <a:stretch>
            <a:fillRect/>
          </a:stretch>
        </p:blipFill>
        <p:spPr bwMode="auto">
          <a:xfrm>
            <a:off x="990600" y="2895600"/>
            <a:ext cx="3276600" cy="2259013"/>
          </a:xfrm>
          <a:prstGeom prst="rect">
            <a:avLst/>
          </a:prstGeom>
          <a:noFill/>
          <a:ln w="9525">
            <a:noFill/>
            <a:miter lim="800000"/>
            <a:headEnd/>
            <a:tailEnd/>
          </a:ln>
        </p:spPr>
      </p:pic>
      <p:pic>
        <p:nvPicPr>
          <p:cNvPr id="13317" name="Picture 7" descr="longitudinalwave"/>
          <p:cNvPicPr>
            <a:picLocks noChangeAspect="1" noChangeArrowheads="1"/>
          </p:cNvPicPr>
          <p:nvPr/>
        </p:nvPicPr>
        <p:blipFill>
          <a:blip r:embed="rId3"/>
          <a:srcRect/>
          <a:stretch>
            <a:fillRect/>
          </a:stretch>
        </p:blipFill>
        <p:spPr bwMode="auto">
          <a:xfrm>
            <a:off x="4648200" y="4038600"/>
            <a:ext cx="3962400" cy="251936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12787" y="0"/>
            <a:ext cx="8431213" cy="685800"/>
          </a:xfrm>
        </p:spPr>
        <p:txBody>
          <a:bodyPr/>
          <a:lstStyle/>
          <a:p>
            <a:r>
              <a:rPr lang="en-US" sz="3800" dirty="0"/>
              <a:t>   Transverse and Longitudinal Wave</a:t>
            </a:r>
          </a:p>
        </p:txBody>
      </p:sp>
      <p:pic>
        <p:nvPicPr>
          <p:cNvPr id="14339" name="Picture 4" descr="Lwave"/>
          <p:cNvPicPr>
            <a:picLocks noGrp="1" noChangeAspect="1" noChangeArrowheads="1"/>
          </p:cNvPicPr>
          <p:nvPr>
            <p:ph sz="half" idx="1"/>
          </p:nvPr>
        </p:nvPicPr>
        <p:blipFill>
          <a:blip r:embed="rId2"/>
          <a:stretch>
            <a:fillRect/>
          </a:stretch>
        </p:blipFill>
        <p:spPr>
          <a:xfrm>
            <a:off x="1435100" y="3382573"/>
            <a:ext cx="3657600" cy="946928"/>
          </a:xfrm>
          <a:noFill/>
        </p:spPr>
      </p:pic>
      <p:pic>
        <p:nvPicPr>
          <p:cNvPr id="14340" name="Picture 6" descr="Twave"/>
          <p:cNvPicPr>
            <a:picLocks noGrp="1" noChangeAspect="1" noChangeArrowheads="1"/>
          </p:cNvPicPr>
          <p:nvPr>
            <p:ph sz="half" idx="2"/>
          </p:nvPr>
        </p:nvPicPr>
        <p:blipFill>
          <a:blip r:embed="rId3"/>
          <a:srcRect/>
          <a:stretch>
            <a:fillRect/>
          </a:stretch>
        </p:blipFill>
        <p:spPr>
          <a:xfrm>
            <a:off x="990600" y="838200"/>
            <a:ext cx="8153400" cy="1787525"/>
          </a:xfrm>
          <a:noFill/>
        </p:spPr>
      </p:pic>
      <p:pic>
        <p:nvPicPr>
          <p:cNvPr id="5" name="Picture 1" descr="Transverse vs Longitudinal Pic.jpg"/>
          <p:cNvPicPr>
            <a:picLocks noChangeAspect="1"/>
          </p:cNvPicPr>
          <p:nvPr/>
        </p:nvPicPr>
        <p:blipFill>
          <a:blip r:embed="rId4" cstate="print"/>
          <a:srcRect/>
          <a:stretch>
            <a:fillRect/>
          </a:stretch>
        </p:blipFill>
        <p:spPr bwMode="auto">
          <a:xfrm>
            <a:off x="1066800" y="3352800"/>
            <a:ext cx="7848600" cy="22860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90600" y="0"/>
            <a:ext cx="7772400" cy="1143000"/>
          </a:xfrm>
        </p:spPr>
        <p:txBody>
          <a:bodyPr>
            <a:normAutofit fontScale="90000"/>
          </a:bodyPr>
          <a:lstStyle/>
          <a:p>
            <a:pPr eaLnBrk="1" hangingPunct="1"/>
            <a:r>
              <a:rPr lang="en-US" sz="4000" dirty="0"/>
              <a:t>Combination of transverse</a:t>
            </a:r>
            <a:br>
              <a:rPr lang="en-US" sz="4000" dirty="0"/>
            </a:br>
            <a:r>
              <a:rPr lang="en-US" sz="4000" dirty="0"/>
              <a:t> and longitudinal </a:t>
            </a:r>
          </a:p>
        </p:txBody>
      </p:sp>
      <p:sp>
        <p:nvSpPr>
          <p:cNvPr id="16387" name="Rectangle 3"/>
          <p:cNvSpPr>
            <a:spLocks noGrp="1" noChangeArrowheads="1"/>
          </p:cNvSpPr>
          <p:nvPr>
            <p:ph idx="1"/>
          </p:nvPr>
        </p:nvSpPr>
        <p:spPr>
          <a:xfrm>
            <a:off x="990600" y="1524000"/>
            <a:ext cx="6400800" cy="2666999"/>
          </a:xfrm>
        </p:spPr>
        <p:txBody>
          <a:bodyPr>
            <a:normAutofit fontScale="92500"/>
          </a:bodyPr>
          <a:lstStyle/>
          <a:p>
            <a:r>
              <a:rPr lang="en-US" sz="2400" dirty="0"/>
              <a:t>The motion of water molecules  on </a:t>
            </a:r>
          </a:p>
          <a:p>
            <a:pPr>
              <a:buNone/>
            </a:pPr>
            <a:r>
              <a:rPr lang="en-US" sz="2400" dirty="0"/>
              <a:t>   the surface of deep water in  which a</a:t>
            </a:r>
          </a:p>
          <a:p>
            <a:pPr>
              <a:buNone/>
            </a:pPr>
            <a:r>
              <a:rPr lang="en-US" sz="2400" dirty="0"/>
              <a:t>   wave is propagating is a combination of transverse and longitudinal displacements, with the result that molecules at the surface move in nearly circular paths. Each molecule is displaced both horizontally and vertically from its equilibrium position.</a:t>
            </a:r>
          </a:p>
        </p:txBody>
      </p:sp>
      <p:pic>
        <p:nvPicPr>
          <p:cNvPr id="16388" name="Picture 5" descr="ocean%20wave7"/>
          <p:cNvPicPr>
            <a:picLocks noChangeAspect="1" noChangeArrowheads="1"/>
          </p:cNvPicPr>
          <p:nvPr/>
        </p:nvPicPr>
        <p:blipFill>
          <a:blip r:embed="rId2" cstate="print"/>
          <a:srcRect/>
          <a:stretch>
            <a:fillRect/>
          </a:stretch>
        </p:blipFill>
        <p:spPr bwMode="auto">
          <a:xfrm>
            <a:off x="6096000" y="0"/>
            <a:ext cx="3048000" cy="213722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1600200" y="4114800"/>
            <a:ext cx="6934200" cy="2468106"/>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water wave"/>
          <p:cNvPicPr>
            <a:picLocks noChangeAspect="1" noChangeArrowheads="1"/>
          </p:cNvPicPr>
          <p:nvPr/>
        </p:nvPicPr>
        <p:blipFill>
          <a:blip r:embed="rId2"/>
          <a:srcRect/>
          <a:stretch>
            <a:fillRect/>
          </a:stretch>
        </p:blipFill>
        <p:spPr bwMode="auto">
          <a:xfrm>
            <a:off x="1219200" y="2667000"/>
            <a:ext cx="7667625" cy="3352800"/>
          </a:xfrm>
          <a:prstGeom prst="rect">
            <a:avLst/>
          </a:prstGeom>
          <a:noFill/>
          <a:ln w="9525">
            <a:noFill/>
            <a:miter lim="800000"/>
            <a:headEnd/>
            <a:tailEnd/>
          </a:ln>
        </p:spPr>
      </p:pic>
      <p:sp>
        <p:nvSpPr>
          <p:cNvPr id="3" name="Rectangle 2"/>
          <p:cNvSpPr/>
          <p:nvPr/>
        </p:nvSpPr>
        <p:spPr>
          <a:xfrm>
            <a:off x="914400" y="228600"/>
            <a:ext cx="7772400" cy="1077218"/>
          </a:xfrm>
          <a:prstGeom prst="rect">
            <a:avLst/>
          </a:prstGeom>
        </p:spPr>
        <p:txBody>
          <a:bodyPr wrap="square">
            <a:spAutoFit/>
          </a:bodyPr>
          <a:lstStyle/>
          <a:p>
            <a:pPr algn="ctr"/>
            <a:r>
              <a:rPr lang="en-US" sz="3200" b="1" i="1" dirty="0"/>
              <a:t>Combination of transverse and longitudinal</a:t>
            </a:r>
          </a:p>
          <a:p>
            <a:pPr algn="ctr"/>
            <a:r>
              <a:rPr lang="en-US" sz="3200" b="1" i="1" dirty="0"/>
              <a:t>surface of deep water </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10535</TotalTime>
  <Words>1256</Words>
  <Application>Microsoft Office PowerPoint</Application>
  <PresentationFormat>On-screen Show (4:3)</PresentationFormat>
  <Paragraphs>125</Paragraphs>
  <Slides>33</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5" baseType="lpstr">
      <vt:lpstr>PMingLiU</vt:lpstr>
      <vt:lpstr>AdLib BT</vt:lpstr>
      <vt:lpstr>Arial</vt:lpstr>
      <vt:lpstr>Calibri</vt:lpstr>
      <vt:lpstr>Cambria Math</vt:lpstr>
      <vt:lpstr>Gill Sans MT</vt:lpstr>
      <vt:lpstr>Symbol</vt:lpstr>
      <vt:lpstr>Times New Roman</vt:lpstr>
      <vt:lpstr>Verdana</vt:lpstr>
      <vt:lpstr>Wingdings 2</vt:lpstr>
      <vt:lpstr>Solstice</vt:lpstr>
      <vt:lpstr>方程式</vt:lpstr>
      <vt:lpstr>Mechanical Waves</vt:lpstr>
      <vt:lpstr>    Types of Mechanical Waves</vt:lpstr>
      <vt:lpstr>PowerPoint Presentation</vt:lpstr>
      <vt:lpstr>PowerPoint Presentation</vt:lpstr>
      <vt:lpstr>Parts of a longitudinal wave:</vt:lpstr>
      <vt:lpstr>Remember!</vt:lpstr>
      <vt:lpstr>   Transverse and Longitudinal Wave</vt:lpstr>
      <vt:lpstr>Combination of transverse  and longitudinal </vt:lpstr>
      <vt:lpstr>PowerPoint Presentation</vt:lpstr>
      <vt:lpstr> Light is a Transverse Waves although it is not mechanical wave</vt:lpstr>
      <vt:lpstr>Sound Waves</vt:lpstr>
      <vt:lpstr>PowerPoint Presentation</vt:lpstr>
      <vt:lpstr>PowerPoint Presentation</vt:lpstr>
      <vt:lpstr>Waves transfer energy without transferring matter.</vt:lpstr>
      <vt:lpstr>Speed of Sound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FAST-NU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rabia</dc:creator>
  <cp:lastModifiedBy>Muhammad Rahim</cp:lastModifiedBy>
  <cp:revision>15</cp:revision>
  <dcterms:created xsi:type="dcterms:W3CDTF">2011-10-05T06:50:37Z</dcterms:created>
  <dcterms:modified xsi:type="dcterms:W3CDTF">2024-10-14T04:51:09Z</dcterms:modified>
</cp:coreProperties>
</file>